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sldIdLst>
    <p:sldId id="256" r:id="rId5"/>
    <p:sldId id="305" r:id="rId6"/>
    <p:sldId id="257" r:id="rId7"/>
    <p:sldId id="258" r:id="rId8"/>
    <p:sldId id="284" r:id="rId9"/>
    <p:sldId id="287" r:id="rId10"/>
    <p:sldId id="288" r:id="rId11"/>
    <p:sldId id="307" r:id="rId12"/>
    <p:sldId id="289" r:id="rId13"/>
    <p:sldId id="291" r:id="rId14"/>
    <p:sldId id="290" r:id="rId15"/>
    <p:sldId id="294" r:id="rId16"/>
    <p:sldId id="292" r:id="rId17"/>
    <p:sldId id="260"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83" r:id="rId33"/>
    <p:sldId id="276" r:id="rId34"/>
    <p:sldId id="309" r:id="rId35"/>
    <p:sldId id="310" r:id="rId36"/>
    <p:sldId id="311" r:id="rId37"/>
    <p:sldId id="312" r:id="rId38"/>
    <p:sldId id="279" r:id="rId39"/>
    <p:sldId id="280" r:id="rId40"/>
    <p:sldId id="304" r:id="rId41"/>
    <p:sldId id="306" r:id="rId42"/>
    <p:sldId id="281" r:id="rId43"/>
    <p:sldId id="295" r:id="rId44"/>
    <p:sldId id="296" r:id="rId45"/>
    <p:sldId id="297" r:id="rId46"/>
    <p:sldId id="298" r:id="rId47"/>
    <p:sldId id="300" r:id="rId48"/>
    <p:sldId id="299" r:id="rId49"/>
    <p:sldId id="301" r:id="rId50"/>
    <p:sldId id="302" r:id="rId51"/>
    <p:sldId id="303" r:id="rId52"/>
    <p:sldId id="313" r:id="rId53"/>
    <p:sldId id="308" r:id="rId54"/>
  </p:sldIdLst>
  <p:sldSz cx="9144000" cy="6858000" type="screen4x3"/>
  <p:notesSz cx="6858000" cy="9144000"/>
  <p:defaultTextStyle>
    <a:defPPr>
      <a:defRPr lang="nl-B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Peeters" initials="TP" lastIdx="4" clrIdx="0">
    <p:extLst>
      <p:ext uri="{19B8F6BF-5375-455C-9EA6-DF929625EA0E}">
        <p15:presenceInfo xmlns:p15="http://schemas.microsoft.com/office/powerpoint/2012/main" userId="30e8989db1cc15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867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4273" autoAdjust="0"/>
  </p:normalViewPr>
  <p:slideViewPr>
    <p:cSldViewPr>
      <p:cViewPr varScale="1">
        <p:scale>
          <a:sx n="74" d="100"/>
          <a:sy n="74" d="100"/>
        </p:scale>
        <p:origin x="1290" y="5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880D7-0313-4C29-83D7-97D9DC64FE19}" type="datetimeFigureOut">
              <a:rPr lang="en-US" smtClean="0"/>
              <a:t>1/6/2014</a:t>
            </a:fld>
            <a:endParaRPr lang="en-US"/>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487BC-B7EF-4EC1-BC49-F7DE77E78E56}" type="slidenum">
              <a:rPr lang="en-US" smtClean="0"/>
              <a:t>‹nr.›</a:t>
            </a:fld>
            <a:endParaRPr lang="en-US"/>
          </a:p>
        </p:txBody>
      </p:sp>
    </p:spTree>
    <p:extLst>
      <p:ext uri="{BB962C8B-B14F-4D97-AF65-F5344CB8AC3E}">
        <p14:creationId xmlns:p14="http://schemas.microsoft.com/office/powerpoint/2010/main" val="39560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dixon.org/2009/08/22/why-you-shouldnt-keep-your-startup-idea-secre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businessinsider.com/the-idea-maze-2013-8#ixzz2otXuCOF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10</a:t>
            </a:fld>
            <a:endParaRPr lang="en-US"/>
          </a:p>
        </p:txBody>
      </p:sp>
    </p:spTree>
    <p:extLst>
      <p:ext uri="{BB962C8B-B14F-4D97-AF65-F5344CB8AC3E}">
        <p14:creationId xmlns:p14="http://schemas.microsoft.com/office/powerpoint/2010/main" val="357805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1) History. If your idea has been tried before (and almost all good ideas have), you should figure out what the previous attempts did right and wrong. A lot of this knowledge exists only in the brains of practitioners, which is one of many reasons why “</a:t>
            </a:r>
            <a:r>
              <a:rPr lang="en-US" sz="1200" b="0" i="0" u="none" strike="noStrike" kern="1200" dirty="0" smtClean="0">
                <a:solidFill>
                  <a:schemeClr val="tx1"/>
                </a:solidFill>
                <a:effectLst/>
                <a:latin typeface="+mn-lt"/>
                <a:ea typeface="+mn-ea"/>
                <a:cs typeface="+mn-cs"/>
                <a:hlinkClick r:id="rId3"/>
              </a:rPr>
              <a:t>stealth mode</a:t>
            </a:r>
            <a:r>
              <a:rPr lang="en-US" sz="1200" b="0" i="0" kern="1200" dirty="0" smtClean="0">
                <a:solidFill>
                  <a:schemeClr val="tx1"/>
                </a:solidFill>
                <a:effectLst/>
                <a:latin typeface="+mn-lt"/>
                <a:ea typeface="+mn-ea"/>
                <a:cs typeface="+mn-cs"/>
              </a:rPr>
              <a:t>” is a bad idea. The benefits of learning about the maze generally far outweigh the risks of having your idea stolen.</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2) Analogy. You can also build the maze by analogy to similar businesses. If you are building a “peer economy” company it can be useful to look at what </a:t>
            </a:r>
            <a:r>
              <a:rPr lang="en-US" sz="1200" b="0" i="0" kern="1200" dirty="0" err="1" smtClean="0">
                <a:solidFill>
                  <a:schemeClr val="tx1"/>
                </a:solidFill>
                <a:effectLst/>
                <a:latin typeface="+mn-lt"/>
                <a:ea typeface="+mn-ea"/>
                <a:cs typeface="+mn-cs"/>
              </a:rPr>
              <a:t>Airbnb</a:t>
            </a:r>
            <a:r>
              <a:rPr lang="en-US" sz="1200" b="0" i="0" kern="1200" dirty="0" smtClean="0">
                <a:solidFill>
                  <a:schemeClr val="tx1"/>
                </a:solidFill>
                <a:effectLst/>
                <a:latin typeface="+mn-lt"/>
                <a:ea typeface="+mn-ea"/>
                <a:cs typeface="+mn-cs"/>
              </a:rPr>
              <a:t> did right. If you are building a marketplace you should understand eBay’s beginnings. Etc.</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3) Theories. There are now decades of historical data on tech startups, and smart observers have sifted through to develop theories that generalize that data. Some of these theories come from academia (e.g. Clay Christensen) but increasingly they come from investors and entrepreneurs on blogs.</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4) Direct experience. A lot of good startup founders figure out the maze through direct experience, often at work. The key here is to put yourself in interesting mazes and give yourself time to figure it out.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Read more: </a:t>
            </a:r>
            <a:r>
              <a:rPr lang="en-US" sz="1200" b="0" i="0" u="none" strike="noStrike" kern="1200" dirty="0" smtClean="0">
                <a:solidFill>
                  <a:schemeClr val="tx1"/>
                </a:solidFill>
                <a:effectLst/>
                <a:latin typeface="+mn-lt"/>
                <a:ea typeface="+mn-ea"/>
                <a:cs typeface="+mn-cs"/>
                <a:hlinkClick r:id="rId4"/>
              </a:rPr>
              <a:t>http://www.businessinsider.com/the-idea-maze-2013-8#ixzz2otXuCOFF</a:t>
            </a:r>
            <a:endParaRPr lang="en-US" dirty="0"/>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12</a:t>
            </a:fld>
            <a:endParaRPr lang="en-US"/>
          </a:p>
        </p:txBody>
      </p:sp>
    </p:spTree>
    <p:extLst>
      <p:ext uri="{BB962C8B-B14F-4D97-AF65-F5344CB8AC3E}">
        <p14:creationId xmlns:p14="http://schemas.microsoft.com/office/powerpoint/2010/main" val="294450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31</a:t>
            </a:fld>
            <a:endParaRPr lang="en-US"/>
          </a:p>
        </p:txBody>
      </p:sp>
    </p:spTree>
    <p:extLst>
      <p:ext uri="{BB962C8B-B14F-4D97-AF65-F5344CB8AC3E}">
        <p14:creationId xmlns:p14="http://schemas.microsoft.com/office/powerpoint/2010/main" val="2235866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32</a:t>
            </a:fld>
            <a:endParaRPr lang="en-US"/>
          </a:p>
        </p:txBody>
      </p:sp>
    </p:spTree>
    <p:extLst>
      <p:ext uri="{BB962C8B-B14F-4D97-AF65-F5344CB8AC3E}">
        <p14:creationId xmlns:p14="http://schemas.microsoft.com/office/powerpoint/2010/main" val="275802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33</a:t>
            </a:fld>
            <a:endParaRPr lang="en-US"/>
          </a:p>
        </p:txBody>
      </p:sp>
    </p:spTree>
    <p:extLst>
      <p:ext uri="{BB962C8B-B14F-4D97-AF65-F5344CB8AC3E}">
        <p14:creationId xmlns:p14="http://schemas.microsoft.com/office/powerpoint/2010/main" val="128465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83E487BC-B7EF-4EC1-BC49-F7DE77E78E56}" type="slidenum">
              <a:rPr lang="en-US" smtClean="0"/>
              <a:t>34</a:t>
            </a:fld>
            <a:endParaRPr lang="en-US"/>
          </a:p>
        </p:txBody>
      </p:sp>
    </p:spTree>
    <p:extLst>
      <p:ext uri="{BB962C8B-B14F-4D97-AF65-F5344CB8AC3E}">
        <p14:creationId xmlns:p14="http://schemas.microsoft.com/office/powerpoint/2010/main" val="89728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0F6481F-278B-492D-98F0-E1A18568062E}" type="slidenum">
              <a:rPr lang="nl-NL" smtClean="0"/>
              <a:pPr/>
              <a:t>48</a:t>
            </a:fld>
            <a:endParaRPr lang="nl-NL"/>
          </a:p>
        </p:txBody>
      </p:sp>
    </p:spTree>
    <p:extLst>
      <p:ext uri="{BB962C8B-B14F-4D97-AF65-F5344CB8AC3E}">
        <p14:creationId xmlns:p14="http://schemas.microsoft.com/office/powerpoint/2010/main" val="25221003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dia">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ctrTitle"/>
          </p:nvPr>
        </p:nvSpPr>
        <p:spPr>
          <a:xfrm>
            <a:off x="685800" y="2130425"/>
            <a:ext cx="7772400" cy="1470025"/>
          </a:xfrm>
        </p:spPr>
        <p:txBody>
          <a:bodyPr>
            <a:noAutofit/>
          </a:bodyPr>
          <a:lstStyle>
            <a:lvl1pPr>
              <a:defRPr sz="6000">
                <a:solidFill>
                  <a:schemeClr val="bg1"/>
                </a:solidFill>
              </a:defRPr>
            </a:lvl1pPr>
          </a:lstStyle>
          <a:p>
            <a:r>
              <a:rPr lang="nl-NL" dirty="0" smtClean="0"/>
              <a:t>Klik om de stijl te bewerken</a:t>
            </a:r>
            <a:endParaRPr lang="nl-BE" dirty="0"/>
          </a:p>
        </p:txBody>
      </p:sp>
      <p:sp>
        <p:nvSpPr>
          <p:cNvPr id="3" name="Ondertitel 2"/>
          <p:cNvSpPr>
            <a:spLocks noGrp="1"/>
          </p:cNvSpPr>
          <p:nvPr>
            <p:ph type="subTitle" idx="1"/>
          </p:nvPr>
        </p:nvSpPr>
        <p:spPr>
          <a:xfrm>
            <a:off x="1371600" y="3886200"/>
            <a:ext cx="6400800" cy="1752600"/>
          </a:xfrm>
        </p:spPr>
        <p:txBody>
          <a:bodyPr>
            <a:normAutofit/>
          </a:bodyPr>
          <a:lstStyle>
            <a:lvl1pPr marL="0" indent="0" algn="ctr">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de ondertitelstijl van het model te bewerken</a:t>
            </a:r>
            <a:endParaRPr lang="nl-BE" dirty="0"/>
          </a:p>
        </p:txBody>
      </p:sp>
      <p:sp>
        <p:nvSpPr>
          <p:cNvPr id="5" name="Tijdelijke aanduiding voor dianummer 5"/>
          <p:cNvSpPr>
            <a:spLocks noGrp="1"/>
          </p:cNvSpPr>
          <p:nvPr>
            <p:ph type="sldNum" sz="quarter" idx="10"/>
          </p:nvPr>
        </p:nvSpPr>
        <p:spPr>
          <a:xfrm>
            <a:off x="6902450" y="6356350"/>
            <a:ext cx="2133600" cy="365125"/>
          </a:xfrm>
        </p:spPr>
        <p:txBody>
          <a:bodyPr/>
          <a:lstStyle>
            <a:lvl1pPr>
              <a:defRPr>
                <a:solidFill>
                  <a:schemeClr val="bg1"/>
                </a:solidFill>
              </a:defRPr>
            </a:lvl1pPr>
          </a:lstStyle>
          <a:p>
            <a:fld id="{E87F58C6-F70F-4FDA-BA4A-80693014C44D}" type="slidenum">
              <a:rPr lang="nl-BE"/>
              <a:pPr/>
              <a:t>‹nr.›</a:t>
            </a:fld>
            <a:endParaRPr lang="nl-BE" dirty="0"/>
          </a:p>
        </p:txBody>
      </p:sp>
    </p:spTree>
    <p:extLst>
      <p:ext uri="{BB962C8B-B14F-4D97-AF65-F5344CB8AC3E}">
        <p14:creationId xmlns:p14="http://schemas.microsoft.com/office/powerpoint/2010/main" val="97946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title"/>
          </p:nvPr>
        </p:nvSpPr>
        <p:spPr>
          <a:xfrm>
            <a:off x="323528" y="0"/>
            <a:ext cx="8712968" cy="1143000"/>
          </a:xfrm>
        </p:spPr>
        <p:txBody>
          <a:bodyPr>
            <a:normAutofit/>
          </a:bodyPr>
          <a:lstStyle>
            <a:lvl1pPr algn="l">
              <a:defRPr sz="3600">
                <a:solidFill>
                  <a:srgbClr val="68676C"/>
                </a:solidFill>
              </a:defRPr>
            </a:lvl1pPr>
          </a:lstStyle>
          <a:p>
            <a:r>
              <a:rPr lang="nl-NL" dirty="0" smtClean="0"/>
              <a:t>Klik om de stijl te bewerken</a:t>
            </a:r>
            <a:endParaRPr lang="nl-BE" dirty="0"/>
          </a:p>
        </p:txBody>
      </p:sp>
      <p:sp>
        <p:nvSpPr>
          <p:cNvPr id="3" name="Tijdelijke aanduiding voor inhoud 2"/>
          <p:cNvSpPr>
            <a:spLocks noGrp="1"/>
          </p:cNvSpPr>
          <p:nvPr>
            <p:ph idx="1"/>
          </p:nvPr>
        </p:nvSpPr>
        <p:spPr>
          <a:xfrm>
            <a:off x="313184" y="1268760"/>
            <a:ext cx="8435280" cy="5256584"/>
          </a:xfrm>
        </p:spPr>
        <p:txBody>
          <a:bodyPr/>
          <a:lstStyle>
            <a:lvl1pPr>
              <a:buClr>
                <a:srgbClr val="97000C"/>
              </a:buClr>
              <a:buSzPct val="90000"/>
              <a:defRPr>
                <a:solidFill>
                  <a:srgbClr val="68676C"/>
                </a:solidFill>
              </a:defRPr>
            </a:lvl1pPr>
            <a:lvl2pPr marL="742950" indent="-285750">
              <a:buClr>
                <a:srgbClr val="97000C"/>
              </a:buClr>
              <a:buSzPct val="90000"/>
              <a:buFont typeface="Arial" pitchFamily="34" charset="0"/>
              <a:buChar char="•"/>
              <a:defRPr>
                <a:solidFill>
                  <a:srgbClr val="68676C"/>
                </a:solidFill>
              </a:defRPr>
            </a:lvl2pPr>
            <a:lvl3pPr marL="1143000" indent="-228600">
              <a:buClr>
                <a:srgbClr val="97000C"/>
              </a:buClr>
              <a:buSzPct val="90000"/>
              <a:buFont typeface="Arial" pitchFamily="34" charset="0"/>
              <a:buChar char="•"/>
              <a:defRPr>
                <a:solidFill>
                  <a:srgbClr val="68676C"/>
                </a:solidFill>
              </a:defRPr>
            </a:lvl3pPr>
            <a:lvl4pPr marL="1600200" indent="-228600">
              <a:buClr>
                <a:srgbClr val="97000C"/>
              </a:buClr>
              <a:buSzPct val="90000"/>
              <a:buFont typeface="Arial" pitchFamily="34" charset="0"/>
              <a:buChar char="•"/>
              <a:defRPr>
                <a:solidFill>
                  <a:srgbClr val="68676C"/>
                </a:solidFill>
              </a:defRPr>
            </a:lvl4pPr>
            <a:lvl5pPr marL="2057400" indent="-228600">
              <a:buClr>
                <a:srgbClr val="97000C"/>
              </a:buClr>
              <a:buSzPct val="90000"/>
              <a:buFont typeface="Arial" pitchFamily="34" charset="0"/>
              <a:buChar char="•"/>
              <a:defRPr>
                <a:solidFill>
                  <a:srgbClr val="68676C"/>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ianummer 5"/>
          <p:cNvSpPr>
            <a:spLocks noGrp="1"/>
          </p:cNvSpPr>
          <p:nvPr>
            <p:ph type="sldNum" sz="quarter" idx="10"/>
          </p:nvPr>
        </p:nvSpPr>
        <p:spPr>
          <a:xfrm>
            <a:off x="7010400" y="6475413"/>
            <a:ext cx="2133600" cy="365125"/>
          </a:xfrm>
        </p:spPr>
        <p:txBody>
          <a:bodyPr/>
          <a:lstStyle>
            <a:lvl1pPr>
              <a:defRPr/>
            </a:lvl1pPr>
          </a:lstStyle>
          <a:p>
            <a:fld id="{5A4428DF-875B-4297-A3FE-2FF1E430C5C5}" type="slidenum">
              <a:rPr lang="nl-BE"/>
              <a:pPr/>
              <a:t>‹nr.›</a:t>
            </a:fld>
            <a:endParaRPr lang="nl-BE"/>
          </a:p>
        </p:txBody>
      </p:sp>
      <p:sp>
        <p:nvSpPr>
          <p:cNvPr id="6" name="Tijdelijke aanduiding voor datum 3"/>
          <p:cNvSpPr>
            <a:spLocks noGrp="1"/>
          </p:cNvSpPr>
          <p:nvPr>
            <p:ph type="dt" sz="half" idx="2"/>
          </p:nvPr>
        </p:nvSpPr>
        <p:spPr>
          <a:xfrm>
            <a:off x="0" y="6491668"/>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8E8D1214-B563-44D4-9544-51BEAE8A7C3B}" type="datetimeFigureOut">
              <a:rPr lang="nl-BE"/>
              <a:pPr>
                <a:defRPr/>
              </a:pPr>
              <a:t>6/01/2014</a:t>
            </a:fld>
            <a:endParaRPr lang="nl-BE"/>
          </a:p>
        </p:txBody>
      </p:sp>
    </p:spTree>
    <p:extLst>
      <p:ext uri="{BB962C8B-B14F-4D97-AF65-F5344CB8AC3E}">
        <p14:creationId xmlns:p14="http://schemas.microsoft.com/office/powerpoint/2010/main" val="2022349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8"/>
            <a:ext cx="7886700" cy="2852737"/>
          </a:xfrm>
        </p:spPr>
        <p:txBody>
          <a:bodyPr anchor="b"/>
          <a:lstStyle>
            <a:lvl1pPr>
              <a:defRPr sz="4400"/>
            </a:lvl1pPr>
          </a:lstStyle>
          <a:p>
            <a:r>
              <a:rPr lang="nl-NL" dirty="0" smtClean="0"/>
              <a:t>Klik om de stijl te bewerken</a:t>
            </a:r>
            <a:endParaRPr lang="nl-BE" dirty="0"/>
          </a:p>
        </p:txBody>
      </p:sp>
      <p:sp>
        <p:nvSpPr>
          <p:cNvPr id="3" name="Tijdelijke aanduiding voor tekst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smtClean="0"/>
              <a:t>Klik om de modelstijlen te bewerken</a:t>
            </a:r>
          </a:p>
        </p:txBody>
      </p:sp>
      <p:sp>
        <p:nvSpPr>
          <p:cNvPr id="4" name="Tijdelijke aanduiding voor datum 3"/>
          <p:cNvSpPr>
            <a:spLocks noGrp="1"/>
          </p:cNvSpPr>
          <p:nvPr>
            <p:ph type="dt" sz="half" idx="10"/>
          </p:nvPr>
        </p:nvSpPr>
        <p:spPr/>
        <p:txBody>
          <a:bodyPr/>
          <a:lstStyle/>
          <a:p>
            <a:fld id="{793CE945-CBC2-45EF-9BB7-03E3B32C7B31}" type="datetimeFigureOut">
              <a:rPr lang="nl-BE" smtClean="0"/>
              <a:t>6/01/2014</a:t>
            </a:fld>
            <a:endParaRPr lang="nl-BE" dirty="0"/>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23C9428-278B-4AC7-8DAF-42DAB4DA8378}" type="slidenum">
              <a:rPr lang="nl-BE" smtClean="0"/>
              <a:t>‹nr.›</a:t>
            </a:fld>
            <a:endParaRPr lang="nl-BE"/>
          </a:p>
        </p:txBody>
      </p:sp>
    </p:spTree>
    <p:extLst>
      <p:ext uri="{BB962C8B-B14F-4D97-AF65-F5344CB8AC3E}">
        <p14:creationId xmlns:p14="http://schemas.microsoft.com/office/powerpoint/2010/main" val="416299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ianummer 2"/>
          <p:cNvSpPr>
            <a:spLocks noGrp="1"/>
          </p:cNvSpPr>
          <p:nvPr>
            <p:ph type="sldNum" sz="quarter" idx="10"/>
          </p:nvPr>
        </p:nvSpPr>
        <p:spPr/>
        <p:txBody>
          <a:bodyPr/>
          <a:lstStyle>
            <a:lvl1pPr>
              <a:defRPr/>
            </a:lvl1pPr>
          </a:lstStyle>
          <a:p>
            <a:r>
              <a:rPr lang="nl-NL"/>
              <a:t>© </a:t>
            </a:r>
            <a:r>
              <a:rPr lang="nl-NL" b="1"/>
              <a:t>artesis</a:t>
            </a:r>
            <a:r>
              <a:rPr lang="nl-NL"/>
              <a:t> 2008 | </a:t>
            </a:r>
            <a:fld id="{2451F2DC-AE96-4B3D-8D88-4333B59DE482}" type="slidenum">
              <a:rPr lang="nl-NL"/>
              <a:pPr/>
              <a:t>‹nr.›</a:t>
            </a:fld>
            <a:endParaRPr lang="nl-NL"/>
          </a:p>
        </p:txBody>
      </p:sp>
    </p:spTree>
    <p:extLst>
      <p:ext uri="{BB962C8B-B14F-4D97-AF65-F5344CB8AC3E}">
        <p14:creationId xmlns:p14="http://schemas.microsoft.com/office/powerpoint/2010/main" val="2128676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dirty="0" smtClean="0"/>
              <a:t>Klik om de stijl te bewerken</a:t>
            </a:r>
            <a:endParaRPr lang="nl-BE" dirty="0" smtClean="0"/>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smtClean="0"/>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050" smtClean="0">
                <a:solidFill>
                  <a:schemeClr val="tx1">
                    <a:tint val="75000"/>
                  </a:schemeClr>
                </a:solidFill>
                <a:latin typeface="Calibri" panose="020F0502020204030204" pitchFamily="34" charset="0"/>
                <a:cs typeface="+mn-cs"/>
              </a:defRPr>
            </a:lvl1pPr>
          </a:lstStyle>
          <a:p>
            <a:pPr>
              <a:defRPr/>
            </a:pPr>
            <a:fld id="{8E8D1214-B563-44D4-9544-51BEAE8A7C3B}" type="datetimeFigureOut">
              <a:rPr lang="nl-BE" smtClean="0"/>
              <a:pPr>
                <a:defRPr/>
              </a:pPr>
              <a:t>6/01/2014</a:t>
            </a:fld>
            <a:endParaRPr lang="nl-BE" dirty="0"/>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tint val="75000"/>
                  </a:schemeClr>
                </a:solidFill>
                <a:latin typeface="Calibri" panose="020F0502020204030204" pitchFamily="34" charset="0"/>
                <a:cs typeface="+mn-cs"/>
              </a:defRPr>
            </a:lvl1pPr>
          </a:lstStyle>
          <a:p>
            <a:pPr>
              <a:defRPr/>
            </a:pPr>
            <a:endParaRPr lang="nl-BE" dirty="0"/>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929292"/>
                </a:solidFill>
                <a:latin typeface="Calibri" panose="020F0502020204030204" pitchFamily="34" charset="0"/>
              </a:defRPr>
            </a:lvl1pPr>
          </a:lstStyle>
          <a:p>
            <a:fld id="{C451BC8B-5963-4D7C-8E58-FED650AA0184}" type="slidenum">
              <a:rPr lang="nl-BE" smtClean="0"/>
              <a:pPr/>
              <a:t>‹nr.›</a:t>
            </a:fld>
            <a:endParaRPr lang="nl-BE" dirty="0"/>
          </a:p>
        </p:txBody>
      </p:sp>
    </p:spTree>
  </p:cSld>
  <p:clrMap bg1="lt1" tx1="dk1" bg2="lt2" tx2="dk2" accent1="accent1" accent2="accent2" accent3="accent3" accent4="accent4" accent5="accent5" accent6="accent6" hlink="hlink" folHlink="folHlink"/>
  <p:sldLayoutIdLst>
    <p:sldLayoutId id="2147483674" r:id="rId1"/>
    <p:sldLayoutId id="2147483677" r:id="rId2"/>
    <p:sldLayoutId id="2147483681" r:id="rId3"/>
    <p:sldLayoutId id="2147483682" r:id="rId4"/>
  </p:sldLayoutIdLst>
  <p:timing>
    <p:tnLst>
      <p:par>
        <p:cTn id="1" dur="indefinite" restart="never" nodeType="tmRoot"/>
      </p:par>
    </p:tnLst>
  </p:timing>
  <p:txStyles>
    <p:titleStyle>
      <a:lvl1pPr algn="l" rtl="0" fontAlgn="base">
        <a:spcBef>
          <a:spcPct val="0"/>
        </a:spcBef>
        <a:spcAft>
          <a:spcPct val="0"/>
        </a:spcAft>
        <a:defRPr sz="2800" b="1" kern="1200">
          <a:solidFill>
            <a:schemeClr val="tx1"/>
          </a:solidFill>
          <a:latin typeface="Gill Sans MT" panose="020B0502020104020203" pitchFamily="34" charset="0"/>
          <a:ea typeface="+mj-ea"/>
          <a:cs typeface="+mj-cs"/>
        </a:defRPr>
      </a:lvl1pPr>
      <a:lvl2pPr algn="ctr" rtl="0" fontAlgn="base">
        <a:spcBef>
          <a:spcPct val="0"/>
        </a:spcBef>
        <a:spcAft>
          <a:spcPct val="0"/>
        </a:spcAft>
        <a:defRPr sz="4400">
          <a:solidFill>
            <a:schemeClr val="tx1"/>
          </a:solidFill>
          <a:latin typeface="Arial" panose="020B0604020202020204" pitchFamily="34" charset="0"/>
        </a:defRPr>
      </a:lvl2pPr>
      <a:lvl3pPr algn="ctr" rtl="0" fontAlgn="base">
        <a:spcBef>
          <a:spcPct val="0"/>
        </a:spcBef>
        <a:spcAft>
          <a:spcPct val="0"/>
        </a:spcAft>
        <a:defRPr sz="4400">
          <a:solidFill>
            <a:schemeClr val="tx1"/>
          </a:solidFill>
          <a:latin typeface="Arial" panose="020B0604020202020204" pitchFamily="34" charset="0"/>
        </a:defRPr>
      </a:lvl3pPr>
      <a:lvl4pPr algn="ctr" rtl="0" fontAlgn="base">
        <a:spcBef>
          <a:spcPct val="0"/>
        </a:spcBef>
        <a:spcAft>
          <a:spcPct val="0"/>
        </a:spcAft>
        <a:defRPr sz="4400">
          <a:solidFill>
            <a:schemeClr val="tx1"/>
          </a:solidFill>
          <a:latin typeface="Arial" panose="020B0604020202020204" pitchFamily="34" charset="0"/>
        </a:defRPr>
      </a:lvl4pPr>
      <a:lvl5pPr algn="ctr" rtl="0" fontAlgn="base">
        <a:spcBef>
          <a:spcPct val="0"/>
        </a:spcBef>
        <a:spcAft>
          <a:spcPct val="0"/>
        </a:spcAft>
        <a:defRPr sz="4400">
          <a:solidFill>
            <a:schemeClr val="tx1"/>
          </a:solidFill>
          <a:latin typeface="Arial" panose="020B0604020202020204" pitchFamily="34" charset="0"/>
        </a:defRPr>
      </a:lvl5pPr>
      <a:lvl6pPr marL="457200" algn="ctr" rtl="0" fontAlgn="base">
        <a:spcBef>
          <a:spcPct val="0"/>
        </a:spcBef>
        <a:spcAft>
          <a:spcPct val="0"/>
        </a:spcAft>
        <a:defRPr sz="4400">
          <a:solidFill>
            <a:schemeClr val="tx1"/>
          </a:solidFill>
          <a:latin typeface="Arial" panose="020B0604020202020204" pitchFamily="34" charset="0"/>
        </a:defRPr>
      </a:lvl6pPr>
      <a:lvl7pPr marL="914400" algn="ctr" rtl="0" fontAlgn="base">
        <a:spcBef>
          <a:spcPct val="0"/>
        </a:spcBef>
        <a:spcAft>
          <a:spcPct val="0"/>
        </a:spcAft>
        <a:defRPr sz="4400">
          <a:solidFill>
            <a:schemeClr val="tx1"/>
          </a:solidFill>
          <a:latin typeface="Arial" panose="020B0604020202020204" pitchFamily="34" charset="0"/>
        </a:defRPr>
      </a:lvl7pPr>
      <a:lvl8pPr marL="1371600" algn="ctr" rtl="0" fontAlgn="base">
        <a:spcBef>
          <a:spcPct val="0"/>
        </a:spcBef>
        <a:spcAft>
          <a:spcPct val="0"/>
        </a:spcAft>
        <a:defRPr sz="4400">
          <a:solidFill>
            <a:schemeClr val="tx1"/>
          </a:solidFill>
          <a:latin typeface="Arial" panose="020B0604020202020204" pitchFamily="34" charset="0"/>
        </a:defRPr>
      </a:lvl8pPr>
      <a:lvl9pPr marL="1828800" algn="ctr"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742950" indent="-285750" algn="l" rtl="0" fontAlgn="base">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kickstarter.com/" TargetMode="External"/><Relationship Id="rId2" Type="http://schemas.openxmlformats.org/officeDocument/2006/relationships/hyperlink" Target="http://www.ideaswatch.com/"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tomptrs/ProjectICT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Iterative_and_incremental_development" TargetMode="External"/><Relationship Id="rId2" Type="http://schemas.openxmlformats.org/officeDocument/2006/relationships/hyperlink" Target="http://en.wikipedia.org/wiki/Software_development_methodologies" TargetMode="External"/><Relationship Id="rId1" Type="http://schemas.openxmlformats.org/officeDocument/2006/relationships/slideLayout" Target="../slideLayouts/slideLayout2.xml"/><Relationship Id="rId6" Type="http://schemas.openxmlformats.org/officeDocument/2006/relationships/hyperlink" Target="http://en.wikipedia.org/wiki/Agile_software_development" TargetMode="External"/><Relationship Id="rId5" Type="http://schemas.openxmlformats.org/officeDocument/2006/relationships/hyperlink" Target="http://en.wikipedia.org/wiki/Timeboxing" TargetMode="External"/><Relationship Id="rId4" Type="http://schemas.openxmlformats.org/officeDocument/2006/relationships/hyperlink" Target="http://en.wikipedia.org/wiki/Cross-functional_tea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mountaingoatsoftware.com/topics/user-stories"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www.youtube.com/watch?feature=player_embedded&amp;v=FAPFQpSNiNw" TargetMode="External"/><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youtube.com/watch?feature=player_embedded&amp;v=yo5UaCgMzwY" TargetMode="External"/><Relationship Id="rId11" Type="http://schemas.openxmlformats.org/officeDocument/2006/relationships/image" Target="../media/image9.png"/><Relationship Id="rId5" Type="http://schemas.openxmlformats.org/officeDocument/2006/relationships/image" Target="../media/image6.jpeg"/><Relationship Id="rId10" Type="http://schemas.openxmlformats.org/officeDocument/2006/relationships/hyperlink" Target="http://www.youtube.com/watch?feature=player_embedded&amp;v=KjYPR4leJWI" TargetMode="External"/><Relationship Id="rId4" Type="http://schemas.openxmlformats.org/officeDocument/2006/relationships/image" Target="../media/image5.jpe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omptrs/ProjectICT4" TargetMode="External"/><Relationship Id="rId2" Type="http://schemas.openxmlformats.org/officeDocument/2006/relationships/hyperlink" Target="https://github.com/tomptrs/ProjectICT4/blob/master/MobileTemplate.zip"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smtClean="0"/>
              <a:t>Project ICT 4</a:t>
            </a:r>
            <a:endParaRPr lang="en-US" dirty="0"/>
          </a:p>
        </p:txBody>
      </p:sp>
      <p:sp>
        <p:nvSpPr>
          <p:cNvPr id="3" name="Ondertitel 2"/>
          <p:cNvSpPr>
            <a:spLocks noGrp="1"/>
          </p:cNvSpPr>
          <p:nvPr>
            <p:ph type="subTitle" idx="1"/>
          </p:nvPr>
        </p:nvSpPr>
        <p:spPr/>
        <p:txBody>
          <a:bodyPr/>
          <a:lstStyle/>
          <a:p>
            <a:r>
              <a:rPr lang="en-US" dirty="0" smtClean="0"/>
              <a:t>Tom Peeters</a:t>
            </a:r>
            <a:endParaRPr lang="en-US" dirty="0"/>
          </a:p>
        </p:txBody>
      </p:sp>
    </p:spTree>
    <p:extLst>
      <p:ext uri="{BB962C8B-B14F-4D97-AF65-F5344CB8AC3E}">
        <p14:creationId xmlns:p14="http://schemas.microsoft.com/office/powerpoint/2010/main" val="2461100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smtClean="0"/>
              <a:t>Building a Hybrid Mobile App</a:t>
            </a:r>
            <a:endParaRPr lang="en-US" b="1" dirty="0"/>
          </a:p>
          <a:p>
            <a:pPr lvl="1"/>
            <a:r>
              <a:rPr lang="en-US" dirty="0" smtClean="0"/>
              <a:t>“Think Social”</a:t>
            </a:r>
          </a:p>
          <a:p>
            <a:pPr lvl="1"/>
            <a:endParaRPr lang="en-US" dirty="0"/>
          </a:p>
          <a:p>
            <a:pPr lvl="1"/>
            <a:r>
              <a:rPr lang="en-US" sz="2000" dirty="0" smtClean="0"/>
              <a:t>Facebook, twitter, LinkedIn, Google+, </a:t>
            </a:r>
            <a:r>
              <a:rPr lang="en-US" sz="2000" dirty="0" err="1" smtClean="0"/>
              <a:t>Pintrest</a:t>
            </a:r>
            <a:r>
              <a:rPr lang="en-US" sz="2000" dirty="0" smtClean="0"/>
              <a:t>, Instagram, Flickr, </a:t>
            </a:r>
            <a:r>
              <a:rPr lang="en-US" sz="2000" dirty="0" err="1" smtClean="0"/>
              <a:t>Reddit</a:t>
            </a:r>
            <a:r>
              <a:rPr lang="en-US" sz="2000" dirty="0" smtClean="0"/>
              <a:t>,..</a:t>
            </a:r>
          </a:p>
          <a:p>
            <a:pPr lvl="1"/>
            <a:r>
              <a:rPr lang="en-US" sz="2000" i="1" dirty="0" smtClean="0"/>
              <a:t>Social networking is influential enough to spark civil wars</a:t>
            </a:r>
          </a:p>
          <a:p>
            <a:pPr lvl="1"/>
            <a:endParaRPr lang="en-US" sz="2000" dirty="0" smtClean="0"/>
          </a:p>
          <a:p>
            <a:pPr lvl="1"/>
            <a:r>
              <a:rPr lang="en-US" sz="2000" dirty="0" smtClean="0"/>
              <a:t>Facebook: 1Billion monthly active users ( in 8,5 years)</a:t>
            </a:r>
          </a:p>
          <a:p>
            <a:pPr lvl="2"/>
            <a:r>
              <a:rPr lang="en-US" sz="1600" dirty="0" smtClean="0"/>
              <a:t>1*10^9 / ( 8,5 * 365 ) = 322,320 / 86400 = 4 Persons / Second</a:t>
            </a:r>
            <a:endParaRPr lang="en-US" dirty="0"/>
          </a:p>
          <a:p>
            <a:pPr lvl="1"/>
            <a:r>
              <a:rPr lang="en-US" sz="2000" dirty="0" smtClean="0"/>
              <a:t>Social network: free, 1 click link</a:t>
            </a:r>
          </a:p>
          <a:p>
            <a:pPr lvl="1"/>
            <a:endParaRPr lang="en-US" sz="2000" dirty="0" smtClean="0"/>
          </a:p>
          <a:p>
            <a:pPr lvl="1"/>
            <a:r>
              <a:rPr lang="en-US" sz="2000" dirty="0" smtClean="0"/>
              <a:t>Mobile: travel to store, not free ( &gt; 100 euro), but fastest </a:t>
            </a:r>
            <a:r>
              <a:rPr lang="en-US" sz="2000" dirty="0"/>
              <a:t>growing technology</a:t>
            </a:r>
            <a:r>
              <a:rPr lang="en-US" dirty="0"/>
              <a:t/>
            </a:r>
            <a:br>
              <a:rPr lang="en-US" dirty="0"/>
            </a:br>
            <a:r>
              <a:rPr lang="en-US" sz="1600" dirty="0" smtClean="0"/>
              <a:t>1.5*10^9 </a:t>
            </a:r>
            <a:r>
              <a:rPr lang="en-US" sz="1600" dirty="0"/>
              <a:t>/ ( </a:t>
            </a:r>
            <a:r>
              <a:rPr lang="en-US" sz="1600" dirty="0" smtClean="0"/>
              <a:t>74*30,5 </a:t>
            </a:r>
            <a:r>
              <a:rPr lang="en-US" sz="1600" dirty="0"/>
              <a:t>) = </a:t>
            </a:r>
            <a:r>
              <a:rPr lang="en-US" sz="1600" dirty="0" smtClean="0"/>
              <a:t>6,65*10^5 (=avg. number of smartphones bought per day since </a:t>
            </a:r>
            <a:r>
              <a:rPr lang="en-US" sz="1600" dirty="0" err="1" smtClean="0"/>
              <a:t>june</a:t>
            </a:r>
            <a:r>
              <a:rPr lang="en-US" sz="1600" dirty="0" smtClean="0"/>
              <a:t> 2007 (launch iPhone)</a:t>
            </a:r>
            <a:endParaRPr lang="en-US" dirty="0" smtClean="0"/>
          </a:p>
          <a:p>
            <a:pPr marL="457200" lvl="1" indent="0">
              <a:buNone/>
            </a:pPr>
            <a:r>
              <a:rPr lang="en-US" sz="2000" b="1" dirty="0" smtClean="0">
                <a:solidFill>
                  <a:schemeClr val="tx2"/>
                </a:solidFill>
              </a:rPr>
              <a:t>=&gt; Why Social Media is interested in mobile market*</a:t>
            </a:r>
          </a:p>
          <a:p>
            <a:pPr lvl="1"/>
            <a:endParaRPr lang="en-US" dirty="0" smtClean="0"/>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365384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1143000"/>
            <a:ext cx="8435280" cy="5382344"/>
          </a:xfrm>
        </p:spPr>
        <p:txBody>
          <a:bodyPr/>
          <a:lstStyle/>
          <a:p>
            <a:r>
              <a:rPr lang="en-US" b="1" dirty="0" smtClean="0"/>
              <a:t>Building </a:t>
            </a:r>
            <a:r>
              <a:rPr lang="en-US" b="1" dirty="0"/>
              <a:t>a Hybrid Mobile App</a:t>
            </a:r>
          </a:p>
          <a:p>
            <a:pPr lvl="1"/>
            <a:endParaRPr lang="en-US" dirty="0">
              <a:solidFill>
                <a:schemeClr val="bg1">
                  <a:lumMod val="85000"/>
                </a:schemeClr>
              </a:solidFill>
            </a:endParaRPr>
          </a:p>
          <a:p>
            <a:pPr lvl="1"/>
            <a:r>
              <a:rPr lang="en-US" dirty="0" smtClean="0">
                <a:solidFill>
                  <a:schemeClr val="tx1"/>
                </a:solidFill>
              </a:rPr>
              <a:t>Think </a:t>
            </a:r>
            <a:r>
              <a:rPr lang="en-US" dirty="0">
                <a:solidFill>
                  <a:schemeClr val="tx1"/>
                </a:solidFill>
              </a:rPr>
              <a:t>on Target Audience</a:t>
            </a:r>
          </a:p>
          <a:p>
            <a:pPr lvl="2"/>
            <a:r>
              <a:rPr lang="en-US" dirty="0">
                <a:solidFill>
                  <a:schemeClr val="tx1"/>
                </a:solidFill>
              </a:rPr>
              <a:t>Seek a test audience?</a:t>
            </a:r>
          </a:p>
          <a:p>
            <a:pPr lvl="1"/>
            <a:r>
              <a:rPr lang="en-US" dirty="0">
                <a:solidFill>
                  <a:schemeClr val="tx1"/>
                </a:solidFill>
              </a:rPr>
              <a:t>Check competitors </a:t>
            </a:r>
          </a:p>
          <a:p>
            <a:pPr lvl="2"/>
            <a:r>
              <a:rPr lang="en-US" i="1" dirty="0">
                <a:solidFill>
                  <a:schemeClr val="tx1"/>
                </a:solidFill>
                <a:hlinkClick r:id="rId2"/>
              </a:rPr>
              <a:t>www.ideaswatch.com</a:t>
            </a:r>
            <a:endParaRPr lang="en-US" i="1" dirty="0">
              <a:solidFill>
                <a:schemeClr val="tx1"/>
              </a:solidFill>
            </a:endParaRPr>
          </a:p>
          <a:p>
            <a:pPr lvl="2"/>
            <a:r>
              <a:rPr lang="en-US" i="1" dirty="0">
                <a:solidFill>
                  <a:schemeClr val="tx1"/>
                </a:solidFill>
                <a:hlinkClick r:id="rId3"/>
              </a:rPr>
              <a:t>www.kickstarter.com</a:t>
            </a:r>
            <a:endParaRPr lang="en-US" dirty="0">
              <a:solidFill>
                <a:schemeClr val="tx1"/>
              </a:solidFill>
            </a:endParaRPr>
          </a:p>
          <a:p>
            <a:pPr lvl="1"/>
            <a:r>
              <a:rPr lang="en-US" dirty="0">
                <a:solidFill>
                  <a:schemeClr val="tx1"/>
                </a:solidFill>
              </a:rPr>
              <a:t>Spread the word</a:t>
            </a:r>
          </a:p>
          <a:p>
            <a:pPr lvl="2"/>
            <a:r>
              <a:rPr lang="en-US" dirty="0" smtClean="0">
                <a:solidFill>
                  <a:schemeClr val="tx1"/>
                </a:solidFill>
              </a:rPr>
              <a:t>Marketing</a:t>
            </a:r>
          </a:p>
          <a:p>
            <a:pPr lvl="2"/>
            <a:endParaRPr lang="en-US" dirty="0">
              <a:solidFill>
                <a:schemeClr val="tx1"/>
              </a:solidFill>
            </a:endParaRPr>
          </a:p>
          <a:p>
            <a:pPr lvl="1"/>
            <a:endParaRPr lang="en-US" dirty="0" smtClean="0">
              <a:solidFill>
                <a:schemeClr val="tx1"/>
              </a:solidFill>
            </a:endParaRPr>
          </a:p>
          <a:p>
            <a:pPr lvl="1"/>
            <a:endParaRPr lang="en-US" dirty="0">
              <a:solidFill>
                <a:schemeClr val="tx1"/>
              </a:solidFill>
            </a:endParaRPr>
          </a:p>
          <a:p>
            <a:pPr lvl="1"/>
            <a:r>
              <a:rPr lang="en-US" i="1" dirty="0" smtClean="0">
                <a:solidFill>
                  <a:schemeClr val="tx1"/>
                </a:solidFill>
              </a:rPr>
              <a:t>*</a:t>
            </a:r>
            <a:r>
              <a:rPr lang="en-US" i="1" dirty="0" err="1" smtClean="0">
                <a:solidFill>
                  <a:schemeClr val="tx1"/>
                </a:solidFill>
              </a:rPr>
              <a:t>Todo</a:t>
            </a:r>
            <a:r>
              <a:rPr lang="en-US" i="1" dirty="0" smtClean="0">
                <a:solidFill>
                  <a:schemeClr val="tx1"/>
                </a:solidFill>
              </a:rPr>
              <a:t>: Fill Project ICT 4 blueprint doc</a:t>
            </a:r>
            <a:br>
              <a:rPr lang="en-US" i="1" dirty="0" smtClean="0">
                <a:solidFill>
                  <a:schemeClr val="tx1"/>
                </a:solidFill>
              </a:rPr>
            </a:br>
            <a:r>
              <a:rPr lang="en-US" sz="1800" i="1" dirty="0">
                <a:hlinkClick r:id="rId4"/>
              </a:rPr>
              <a:t>https://github.com/tomptrs/ProjectICT4</a:t>
            </a:r>
            <a:endParaRPr lang="en-US" sz="1800" i="1" dirty="0">
              <a:solidFill>
                <a:schemeClr val="tx1"/>
              </a:solidFill>
            </a:endParaRPr>
          </a:p>
          <a:p>
            <a:pPr lvl="1"/>
            <a:endParaRPr lang="en-US" dirty="0">
              <a:solidFill>
                <a:schemeClr val="tx1"/>
              </a:solidFill>
            </a:endParaRPr>
          </a:p>
          <a:p>
            <a:endParaRPr lang="en-US" dirty="0"/>
          </a:p>
        </p:txBody>
      </p:sp>
      <p:pic>
        <p:nvPicPr>
          <p:cNvPr id="4" name="Afbeelding 3"/>
          <p:cNvPicPr>
            <a:picLocks noChangeAspect="1"/>
          </p:cNvPicPr>
          <p:nvPr/>
        </p:nvPicPr>
        <p:blipFill>
          <a:blip r:embed="rId5"/>
          <a:stretch>
            <a:fillRect/>
          </a:stretch>
        </p:blipFill>
        <p:spPr>
          <a:xfrm rot="5400000">
            <a:off x="4634076" y="2233613"/>
            <a:ext cx="6162675" cy="2838450"/>
          </a:xfrm>
          <a:prstGeom prst="rect">
            <a:avLst/>
          </a:prstGeom>
        </p:spPr>
      </p:pic>
    </p:spTree>
    <p:extLst>
      <p:ext uri="{BB962C8B-B14F-4D97-AF65-F5344CB8AC3E}">
        <p14:creationId xmlns:p14="http://schemas.microsoft.com/office/powerpoint/2010/main" val="2327435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 After the Eureka Moment</a:t>
            </a:r>
            <a:endParaRPr lang="en-US"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212976"/>
            <a:ext cx="9396535" cy="3645024"/>
          </a:xfrm>
        </p:spPr>
      </p:pic>
      <p:sp>
        <p:nvSpPr>
          <p:cNvPr id="5" name="Tijdelijke aanduiding voor inhoud 2"/>
          <p:cNvSpPr txBox="1">
            <a:spLocks/>
          </p:cNvSpPr>
          <p:nvPr/>
        </p:nvSpPr>
        <p:spPr bwMode="auto">
          <a:xfrm>
            <a:off x="313184" y="980728"/>
            <a:ext cx="8435280"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Building a Hybrid Mobile App</a:t>
            </a:r>
          </a:p>
          <a:p>
            <a:pPr marL="0" indent="0">
              <a:buNone/>
            </a:pPr>
            <a:r>
              <a:rPr lang="en-US" sz="2400" dirty="0" smtClean="0"/>
              <a:t>	it has become popular in the startup community to say 	things like “execution is everything” and “ideas don’t 	matter”. But the reality is that ideas do matter, just not in 	the narrow sense in which startup ideas are popularly 	defined.</a:t>
            </a:r>
            <a:r>
              <a:rPr lang="en-US" dirty="0"/>
              <a:t/>
            </a:r>
            <a:br>
              <a:rPr lang="en-US" dirty="0"/>
            </a:br>
            <a:r>
              <a:rPr lang="en-US" dirty="0"/>
              <a:t/>
            </a:r>
            <a:br>
              <a:rPr lang="en-US" dirty="0"/>
            </a:br>
            <a:endParaRPr lang="en-US" dirty="0" smtClean="0"/>
          </a:p>
        </p:txBody>
      </p:sp>
    </p:spTree>
    <p:extLst>
      <p:ext uri="{BB962C8B-B14F-4D97-AF65-F5344CB8AC3E}">
        <p14:creationId xmlns:p14="http://schemas.microsoft.com/office/powerpoint/2010/main" val="1497683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 Process Tools</a:t>
            </a:r>
            <a:endParaRPr lang="en-US" dirty="0"/>
          </a:p>
        </p:txBody>
      </p:sp>
      <p:sp>
        <p:nvSpPr>
          <p:cNvPr id="3" name="Tijdelijke aanduiding voor inhoud 2"/>
          <p:cNvSpPr>
            <a:spLocks noGrp="1"/>
          </p:cNvSpPr>
          <p:nvPr>
            <p:ph idx="1"/>
          </p:nvPr>
        </p:nvSpPr>
        <p:spPr/>
        <p:txBody>
          <a:bodyPr/>
          <a:lstStyle/>
          <a:p>
            <a:endParaRPr lang="en-US"/>
          </a:p>
        </p:txBody>
      </p:sp>
    </p:spTree>
    <p:extLst>
      <p:ext uri="{BB962C8B-B14F-4D97-AF65-F5344CB8AC3E}">
        <p14:creationId xmlns:p14="http://schemas.microsoft.com/office/powerpoint/2010/main" val="4074924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We’re losing the relay race</a:t>
            </a:r>
            <a:endParaRPr lang="en-US" dirty="0"/>
          </a:p>
        </p:txBody>
      </p:sp>
      <p:sp>
        <p:nvSpPr>
          <p:cNvPr id="3" name="Tijdelijke aanduiding voor inhoud 2"/>
          <p:cNvSpPr>
            <a:spLocks noGrp="1"/>
          </p:cNvSpPr>
          <p:nvPr>
            <p:ph idx="1"/>
          </p:nvPr>
        </p:nvSpPr>
        <p:spPr/>
        <p:txBody>
          <a:bodyPr/>
          <a:lstStyle/>
          <a:p>
            <a:endParaRPr lang="en-US"/>
          </a:p>
        </p:txBody>
      </p:sp>
      <p:pic>
        <p:nvPicPr>
          <p:cNvPr id="4" name="Afbeelding 3"/>
          <p:cNvPicPr>
            <a:picLocks noChangeAspect="1"/>
          </p:cNvPicPr>
          <p:nvPr/>
        </p:nvPicPr>
        <p:blipFill>
          <a:blip r:embed="rId2"/>
          <a:stretch>
            <a:fillRect/>
          </a:stretch>
        </p:blipFill>
        <p:spPr>
          <a:xfrm>
            <a:off x="797301" y="1772816"/>
            <a:ext cx="7765421" cy="4248472"/>
          </a:xfrm>
          <a:prstGeom prst="rect">
            <a:avLst/>
          </a:prstGeom>
        </p:spPr>
      </p:pic>
    </p:spTree>
    <p:extLst>
      <p:ext uri="{BB962C8B-B14F-4D97-AF65-F5344CB8AC3E}">
        <p14:creationId xmlns:p14="http://schemas.microsoft.com/office/powerpoint/2010/main" val="2859522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Agile Software Development</a:t>
            </a:r>
            <a:endParaRPr lang="en-US" dirty="0"/>
          </a:p>
        </p:txBody>
      </p:sp>
      <p:sp>
        <p:nvSpPr>
          <p:cNvPr id="3" name="Tijdelijke aanduiding voor inhoud 2"/>
          <p:cNvSpPr>
            <a:spLocks noGrp="1"/>
          </p:cNvSpPr>
          <p:nvPr>
            <p:ph idx="1"/>
          </p:nvPr>
        </p:nvSpPr>
        <p:spPr>
          <a:xfrm>
            <a:off x="313184" y="1268760"/>
            <a:ext cx="8435280" cy="3888432"/>
          </a:xfrm>
        </p:spPr>
        <p:txBody>
          <a:bodyPr/>
          <a:lstStyle/>
          <a:p>
            <a:r>
              <a:rPr lang="en-US" b="1" dirty="0"/>
              <a:t>Agile software development</a:t>
            </a:r>
            <a:r>
              <a:rPr lang="en-US" dirty="0"/>
              <a:t> is a group of </a:t>
            </a:r>
            <a:r>
              <a:rPr lang="en-US" dirty="0">
                <a:hlinkClick r:id="rId2" tooltip="Software development methodologies"/>
              </a:rPr>
              <a:t>software development methods</a:t>
            </a:r>
            <a:r>
              <a:rPr lang="en-US" dirty="0"/>
              <a:t> based on </a:t>
            </a:r>
            <a:r>
              <a:rPr lang="en-US" dirty="0">
                <a:hlinkClick r:id="rId3" tooltip="Iterative and incremental development"/>
              </a:rPr>
              <a:t>iterative and incremental development</a:t>
            </a:r>
            <a:r>
              <a:rPr lang="en-US" dirty="0"/>
              <a:t>, where requirements and solutions evolve through collaboration between self-organizing, </a:t>
            </a:r>
            <a:r>
              <a:rPr lang="en-US" dirty="0">
                <a:hlinkClick r:id="rId4" tooltip="Cross-functional team"/>
              </a:rPr>
              <a:t>cross-functional teams</a:t>
            </a:r>
            <a:r>
              <a:rPr lang="en-US" dirty="0"/>
              <a:t>. It promotes adaptive planning, evolutionary development and delivery, a </a:t>
            </a:r>
            <a:r>
              <a:rPr lang="en-US" dirty="0">
                <a:hlinkClick r:id="rId5" tooltip="Timeboxing"/>
              </a:rPr>
              <a:t>time-boxed</a:t>
            </a:r>
            <a:r>
              <a:rPr lang="en-US" dirty="0"/>
              <a:t> iterative approach, and encourages rapid and flexible response to change</a:t>
            </a:r>
            <a:r>
              <a:rPr lang="en-US" dirty="0" smtClean="0"/>
              <a:t>.</a:t>
            </a:r>
          </a:p>
          <a:p>
            <a:endParaRPr lang="en-US" dirty="0"/>
          </a:p>
        </p:txBody>
      </p:sp>
      <p:sp>
        <p:nvSpPr>
          <p:cNvPr id="4" name="Tekstvak 3"/>
          <p:cNvSpPr txBox="1"/>
          <p:nvPr/>
        </p:nvSpPr>
        <p:spPr>
          <a:xfrm>
            <a:off x="3010775" y="6506180"/>
            <a:ext cx="6165470" cy="523220"/>
          </a:xfrm>
          <a:prstGeom prst="rect">
            <a:avLst/>
          </a:prstGeom>
          <a:noFill/>
        </p:spPr>
        <p:txBody>
          <a:bodyPr wrap="none" rtlCol="0">
            <a:spAutoFit/>
          </a:bodyPr>
          <a:lstStyle/>
          <a:p>
            <a:r>
              <a:rPr lang="en-US" sz="1400" i="1" dirty="0" smtClean="0">
                <a:solidFill>
                  <a:schemeClr val="bg1">
                    <a:lumMod val="85000"/>
                  </a:schemeClr>
                </a:solidFill>
              </a:rPr>
              <a:t>Source: Wikipedia</a:t>
            </a:r>
            <a:r>
              <a:rPr lang="en-US" sz="1400" i="1" dirty="0">
                <a:solidFill>
                  <a:schemeClr val="bg1">
                    <a:lumMod val="85000"/>
                  </a:schemeClr>
                </a:solidFill>
              </a:rPr>
              <a:t>: </a:t>
            </a:r>
            <a:r>
              <a:rPr lang="en-US" sz="1400" i="1" dirty="0">
                <a:solidFill>
                  <a:schemeClr val="bg1">
                    <a:lumMod val="85000"/>
                  </a:schemeClr>
                </a:solidFill>
                <a:hlinkClick r:id="rId6"/>
              </a:rPr>
              <a:t>http://en.wikipedia.org/wiki/Agile_software_development</a:t>
            </a:r>
            <a:endParaRPr lang="en-US" sz="1400" i="1" dirty="0">
              <a:solidFill>
                <a:schemeClr val="bg1">
                  <a:lumMod val="85000"/>
                </a:schemeClr>
              </a:solidFill>
            </a:endParaRPr>
          </a:p>
          <a:p>
            <a:endParaRPr lang="en-US" sz="1400" dirty="0">
              <a:solidFill>
                <a:schemeClr val="bg1">
                  <a:lumMod val="85000"/>
                </a:schemeClr>
              </a:solidFill>
            </a:endParaRPr>
          </a:p>
        </p:txBody>
      </p:sp>
    </p:spTree>
    <p:extLst>
      <p:ext uri="{BB962C8B-B14F-4D97-AF65-F5344CB8AC3E}">
        <p14:creationId xmlns:p14="http://schemas.microsoft.com/office/powerpoint/2010/main" val="3026055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What</a:t>
            </a:r>
            <a:r>
              <a:rPr lang="nl-BE" dirty="0" smtClean="0"/>
              <a:t> </a:t>
            </a:r>
            <a:r>
              <a:rPr lang="nl-BE" dirty="0" err="1" smtClean="0"/>
              <a:t>makes</a:t>
            </a:r>
            <a:r>
              <a:rPr lang="nl-BE" dirty="0" smtClean="0"/>
              <a:t> a project </a:t>
            </a:r>
            <a:r>
              <a:rPr lang="nl-BE" i="1" dirty="0" smtClean="0"/>
              <a:t>“Agile”</a:t>
            </a:r>
            <a:endParaRPr lang="nl-BE" i="1"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t>Short </a:t>
            </a:r>
            <a:r>
              <a:rPr lang="nl-NL" dirty="0" err="1" smtClean="0"/>
              <a:t>Iterations</a:t>
            </a:r>
            <a:endParaRPr lang="nl-NL" dirty="0" smtClean="0"/>
          </a:p>
          <a:p>
            <a:pPr lvl="1"/>
            <a:r>
              <a:rPr lang="nl-NL" dirty="0" smtClean="0"/>
              <a:t>Do software analysis, design, </a:t>
            </a:r>
            <a:r>
              <a:rPr lang="nl-NL" dirty="0" err="1" smtClean="0"/>
              <a:t>development</a:t>
            </a:r>
            <a:r>
              <a:rPr lang="nl-NL" dirty="0" smtClean="0"/>
              <a:t>, </a:t>
            </a:r>
            <a:r>
              <a:rPr lang="nl-NL" dirty="0" err="1" smtClean="0"/>
              <a:t>testing</a:t>
            </a:r>
            <a:r>
              <a:rPr lang="nl-NL" dirty="0" smtClean="0"/>
              <a:t>, </a:t>
            </a:r>
            <a:r>
              <a:rPr lang="nl-NL" dirty="0" err="1" smtClean="0"/>
              <a:t>acceptance</a:t>
            </a:r>
            <a:r>
              <a:rPr lang="nl-NL" dirty="0" smtClean="0"/>
              <a:t> </a:t>
            </a:r>
            <a:r>
              <a:rPr lang="nl-NL" dirty="0" err="1" smtClean="0"/>
              <a:t>and</a:t>
            </a:r>
            <a:r>
              <a:rPr lang="nl-NL" dirty="0" smtClean="0"/>
              <a:t> </a:t>
            </a:r>
            <a:r>
              <a:rPr lang="nl-NL" dirty="0" err="1" smtClean="0"/>
              <a:t>deployment</a:t>
            </a:r>
            <a:r>
              <a:rPr lang="nl-NL" dirty="0" smtClean="0"/>
              <a:t> </a:t>
            </a:r>
            <a:r>
              <a:rPr lang="nl-NL" dirty="0" err="1" smtClean="0"/>
              <a:t>for</a:t>
            </a:r>
            <a:r>
              <a:rPr lang="nl-NL" dirty="0" smtClean="0"/>
              <a:t> a small part</a:t>
            </a:r>
          </a:p>
          <a:p>
            <a:endParaRPr lang="nl-NL" dirty="0" smtClean="0"/>
          </a:p>
          <a:p>
            <a:r>
              <a:rPr lang="nl-NL" dirty="0" smtClean="0"/>
              <a:t>Collaborating teams</a:t>
            </a:r>
          </a:p>
          <a:p>
            <a:pPr lvl="1"/>
            <a:r>
              <a:rPr lang="nl-NL" dirty="0" smtClean="0"/>
              <a:t>People </a:t>
            </a:r>
            <a:r>
              <a:rPr lang="nl-NL" dirty="0" err="1" smtClean="0"/>
              <a:t>don’t</a:t>
            </a:r>
            <a:r>
              <a:rPr lang="nl-NL" dirty="0" smtClean="0"/>
              <a:t> </a:t>
            </a:r>
            <a:r>
              <a:rPr lang="nl-NL" dirty="0" err="1" smtClean="0"/>
              <a:t>work</a:t>
            </a:r>
            <a:r>
              <a:rPr lang="nl-NL" dirty="0" smtClean="0"/>
              <a:t> </a:t>
            </a:r>
            <a:r>
              <a:rPr lang="nl-NL" dirty="0" err="1" smtClean="0"/>
              <a:t>after</a:t>
            </a:r>
            <a:r>
              <a:rPr lang="nl-NL" dirty="0" smtClean="0"/>
              <a:t> </a:t>
            </a:r>
            <a:r>
              <a:rPr lang="nl-NL" dirty="0" err="1" smtClean="0"/>
              <a:t>each</a:t>
            </a:r>
            <a:r>
              <a:rPr lang="nl-NL" dirty="0" smtClean="0"/>
              <a:t> </a:t>
            </a:r>
            <a:r>
              <a:rPr lang="nl-NL" dirty="0" err="1" smtClean="0"/>
              <a:t>other</a:t>
            </a:r>
            <a:r>
              <a:rPr lang="nl-NL" dirty="0" smtClean="0"/>
              <a:t> but WITH </a:t>
            </a:r>
            <a:r>
              <a:rPr lang="nl-NL" dirty="0" err="1" smtClean="0"/>
              <a:t>each</a:t>
            </a:r>
            <a:r>
              <a:rPr lang="nl-NL" dirty="0" smtClean="0"/>
              <a:t> </a:t>
            </a:r>
            <a:r>
              <a:rPr lang="nl-NL" dirty="0" err="1" smtClean="0"/>
              <a:t>other</a:t>
            </a:r>
            <a:endParaRPr lang="nl-NL" dirty="0" smtClean="0"/>
          </a:p>
          <a:p>
            <a:endParaRPr lang="nl-NL" dirty="0"/>
          </a:p>
          <a:p>
            <a:r>
              <a:rPr lang="nl-NL" dirty="0" smtClean="0"/>
              <a:t>Short units of </a:t>
            </a:r>
            <a:r>
              <a:rPr lang="nl-NL" dirty="0" err="1" smtClean="0"/>
              <a:t>work</a:t>
            </a:r>
            <a:endParaRPr lang="nl-NL" dirty="0" smtClean="0"/>
          </a:p>
          <a:p>
            <a:pPr lvl="1"/>
            <a:r>
              <a:rPr lang="nl-NL" dirty="0" err="1" smtClean="0"/>
              <a:t>After</a:t>
            </a:r>
            <a:r>
              <a:rPr lang="nl-NL" dirty="0" smtClean="0"/>
              <a:t> </a:t>
            </a:r>
            <a:r>
              <a:rPr lang="nl-NL" dirty="0" err="1" smtClean="0"/>
              <a:t>every</a:t>
            </a:r>
            <a:r>
              <a:rPr lang="nl-NL" dirty="0" smtClean="0"/>
              <a:t> iteration </a:t>
            </a:r>
            <a:r>
              <a:rPr lang="nl-NL" dirty="0" err="1" smtClean="0"/>
              <a:t>there</a:t>
            </a:r>
            <a:r>
              <a:rPr lang="nl-NL" dirty="0" smtClean="0"/>
              <a:t> is a </a:t>
            </a:r>
            <a:r>
              <a:rPr lang="nl-NL" dirty="0" err="1" smtClean="0"/>
              <a:t>deployment</a:t>
            </a:r>
            <a:r>
              <a:rPr lang="nl-NL" dirty="0" smtClean="0"/>
              <a:t> </a:t>
            </a:r>
            <a:r>
              <a:rPr lang="nl-NL" dirty="0" err="1" smtClean="0"/>
              <a:t>phase</a:t>
            </a:r>
            <a:r>
              <a:rPr lang="nl-NL" dirty="0" smtClean="0"/>
              <a:t> ( user &gt; </a:t>
            </a:r>
            <a:r>
              <a:rPr lang="nl-NL" dirty="0" err="1" smtClean="0"/>
              <a:t>stories</a:t>
            </a:r>
            <a:r>
              <a:rPr lang="nl-NL" dirty="0" smtClean="0"/>
              <a:t> &gt; </a:t>
            </a:r>
            <a:r>
              <a:rPr lang="nl-NL" dirty="0" err="1" smtClean="0"/>
              <a:t>work</a:t>
            </a:r>
            <a:r>
              <a:rPr lang="nl-NL" dirty="0" smtClean="0"/>
              <a:t> items</a:t>
            </a:r>
          </a:p>
          <a:p>
            <a:pPr lvl="1"/>
            <a:endParaRPr lang="nl-NL" dirty="0"/>
          </a:p>
          <a:p>
            <a:r>
              <a:rPr lang="nl-NL" dirty="0" smtClean="0"/>
              <a:t>Changes</a:t>
            </a:r>
          </a:p>
          <a:p>
            <a:pPr lvl="1"/>
            <a:r>
              <a:rPr lang="nl-NL" dirty="0" smtClean="0"/>
              <a:t>At the </a:t>
            </a:r>
            <a:r>
              <a:rPr lang="nl-NL" dirty="0" err="1" smtClean="0"/>
              <a:t>beginning</a:t>
            </a:r>
            <a:r>
              <a:rPr lang="nl-NL" dirty="0" smtClean="0"/>
              <a:t> of </a:t>
            </a:r>
            <a:r>
              <a:rPr lang="nl-NL" dirty="0" err="1" smtClean="0"/>
              <a:t>an</a:t>
            </a:r>
            <a:r>
              <a:rPr lang="nl-NL" dirty="0" smtClean="0"/>
              <a:t> iteration </a:t>
            </a:r>
            <a:r>
              <a:rPr lang="nl-NL" dirty="0" err="1" smtClean="0"/>
              <a:t>backlog</a:t>
            </a:r>
            <a:r>
              <a:rPr lang="nl-NL" dirty="0" smtClean="0"/>
              <a:t> items are </a:t>
            </a:r>
            <a:r>
              <a:rPr lang="nl-NL" dirty="0" err="1" smtClean="0"/>
              <a:t>prioritized</a:t>
            </a:r>
            <a:endParaRPr lang="nl-NL" dirty="0" smtClean="0">
              <a:solidFill>
                <a:srgbClr val="666666"/>
              </a:solidFill>
            </a:endParaRPr>
          </a:p>
          <a:p>
            <a:endParaRPr lang="en-IE" dirty="0"/>
          </a:p>
        </p:txBody>
      </p:sp>
    </p:spTree>
    <p:extLst>
      <p:ext uri="{BB962C8B-B14F-4D97-AF65-F5344CB8AC3E}">
        <p14:creationId xmlns:p14="http://schemas.microsoft.com/office/powerpoint/2010/main" val="746920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What</a:t>
            </a:r>
            <a:r>
              <a:rPr lang="nl-BE" dirty="0"/>
              <a:t> </a:t>
            </a:r>
            <a:r>
              <a:rPr lang="nl-BE" dirty="0" err="1"/>
              <a:t>makes</a:t>
            </a:r>
            <a:r>
              <a:rPr lang="nl-BE" dirty="0"/>
              <a:t> a </a:t>
            </a:r>
            <a:r>
              <a:rPr lang="nl-BE" dirty="0" smtClean="0"/>
              <a:t>project “Agile”</a:t>
            </a:r>
            <a:r>
              <a:rPr lang="nl-BE" i="1" dirty="0" smtClean="0"/>
              <a:t>– cont’d</a:t>
            </a:r>
            <a:endParaRPr lang="nl-BE" i="1"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err="1" smtClean="0">
                <a:solidFill>
                  <a:srgbClr val="666666"/>
                </a:solidFill>
              </a:rPr>
              <a:t>Continuous</a:t>
            </a:r>
            <a:r>
              <a:rPr lang="nl-NL" dirty="0" smtClean="0">
                <a:solidFill>
                  <a:srgbClr val="666666"/>
                </a:solidFill>
              </a:rPr>
              <a:t> </a:t>
            </a:r>
            <a:r>
              <a:rPr lang="nl-NL" dirty="0" err="1" smtClean="0">
                <a:solidFill>
                  <a:srgbClr val="666666"/>
                </a:solidFill>
              </a:rPr>
              <a:t>process</a:t>
            </a:r>
            <a:r>
              <a:rPr lang="nl-NL" dirty="0" smtClean="0">
                <a:solidFill>
                  <a:srgbClr val="666666"/>
                </a:solidFill>
              </a:rPr>
              <a:t> of making </a:t>
            </a:r>
            <a:r>
              <a:rPr lang="nl-NL" dirty="0" err="1" smtClean="0">
                <a:solidFill>
                  <a:srgbClr val="666666"/>
                </a:solidFill>
              </a:rPr>
              <a:t>plans</a:t>
            </a:r>
            <a:r>
              <a:rPr lang="nl-NL" dirty="0" smtClean="0">
                <a:solidFill>
                  <a:srgbClr val="666666"/>
                </a:solidFill>
              </a:rPr>
              <a:t> &amp; tests</a:t>
            </a:r>
          </a:p>
          <a:p>
            <a:endParaRPr lang="nl-NL" dirty="0">
              <a:solidFill>
                <a:srgbClr val="666666"/>
              </a:solidFill>
            </a:endParaRPr>
          </a:p>
          <a:p>
            <a:r>
              <a:rPr lang="nl-NL" dirty="0" smtClean="0">
                <a:solidFill>
                  <a:srgbClr val="666666"/>
                </a:solidFill>
              </a:rPr>
              <a:t>Easy </a:t>
            </a:r>
            <a:r>
              <a:rPr lang="nl-NL" dirty="0" err="1" smtClean="0">
                <a:solidFill>
                  <a:srgbClr val="666666"/>
                </a:solidFill>
              </a:rPr>
              <a:t>communication</a:t>
            </a:r>
            <a:endParaRPr lang="nl-NL" dirty="0" smtClean="0">
              <a:solidFill>
                <a:srgbClr val="666666"/>
              </a:solidFill>
            </a:endParaRPr>
          </a:p>
          <a:p>
            <a:pPr lvl="1"/>
            <a:r>
              <a:rPr lang="nl-NL" dirty="0" smtClean="0">
                <a:solidFill>
                  <a:srgbClr val="666666"/>
                </a:solidFill>
              </a:rPr>
              <a:t>Post-</a:t>
            </a:r>
            <a:r>
              <a:rPr lang="nl-NL" dirty="0" err="1" smtClean="0">
                <a:solidFill>
                  <a:srgbClr val="666666"/>
                </a:solidFill>
              </a:rPr>
              <a:t>its</a:t>
            </a:r>
            <a:r>
              <a:rPr lang="nl-NL" dirty="0" smtClean="0">
                <a:solidFill>
                  <a:srgbClr val="666666"/>
                </a:solidFill>
              </a:rPr>
              <a:t> at the </a:t>
            </a:r>
            <a:r>
              <a:rPr lang="nl-NL" dirty="0" err="1" smtClean="0">
                <a:solidFill>
                  <a:srgbClr val="666666"/>
                </a:solidFill>
              </a:rPr>
              <a:t>wall</a:t>
            </a:r>
            <a:r>
              <a:rPr lang="nl-NL" dirty="0" smtClean="0">
                <a:solidFill>
                  <a:srgbClr val="666666"/>
                </a:solidFill>
              </a:rPr>
              <a:t> (scrumboard), spreadsheets </a:t>
            </a:r>
            <a:r>
              <a:rPr lang="nl-NL" dirty="0" err="1" smtClean="0">
                <a:solidFill>
                  <a:srgbClr val="666666"/>
                </a:solidFill>
              </a:rPr>
              <a:t>with</a:t>
            </a:r>
            <a:r>
              <a:rPr lang="nl-NL" dirty="0" smtClean="0">
                <a:solidFill>
                  <a:srgbClr val="666666"/>
                </a:solidFill>
              </a:rPr>
              <a:t> a summary of </a:t>
            </a:r>
            <a:r>
              <a:rPr lang="nl-NL" i="1" dirty="0" err="1" smtClean="0">
                <a:solidFill>
                  <a:srgbClr val="666666"/>
                </a:solidFill>
              </a:rPr>
              <a:t>work</a:t>
            </a:r>
            <a:r>
              <a:rPr lang="nl-NL" i="1" dirty="0" smtClean="0">
                <a:solidFill>
                  <a:srgbClr val="666666"/>
                </a:solidFill>
              </a:rPr>
              <a:t> items, </a:t>
            </a:r>
            <a:r>
              <a:rPr lang="nl-NL" i="1" dirty="0" err="1" smtClean="0">
                <a:solidFill>
                  <a:srgbClr val="666666"/>
                </a:solidFill>
              </a:rPr>
              <a:t>ScrumDo</a:t>
            </a:r>
            <a:endParaRPr lang="nl-NL" i="1" dirty="0" smtClean="0">
              <a:solidFill>
                <a:srgbClr val="666666"/>
              </a:solidFill>
            </a:endParaRPr>
          </a:p>
          <a:p>
            <a:endParaRPr lang="en-IE" dirty="0"/>
          </a:p>
        </p:txBody>
      </p:sp>
    </p:spTree>
    <p:extLst>
      <p:ext uri="{BB962C8B-B14F-4D97-AF65-F5344CB8AC3E}">
        <p14:creationId xmlns:p14="http://schemas.microsoft.com/office/powerpoint/2010/main" val="3878701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Traditional Project</a:t>
            </a:r>
            <a:endParaRPr lang="nl-BE" i="1"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endParaRPr lang="nl-NL" dirty="0" smtClean="0">
              <a:solidFill>
                <a:srgbClr val="666666"/>
              </a:solidFill>
            </a:endParaRPr>
          </a:p>
          <a:p>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499" y="1255713"/>
            <a:ext cx="6429375"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135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Agile Project</a:t>
            </a:r>
            <a:endParaRPr lang="nl-B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49" y="1609725"/>
            <a:ext cx="8357065"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2364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Agenda</a:t>
            </a:r>
            <a:endParaRPr lang="en-US" dirty="0"/>
          </a:p>
        </p:txBody>
      </p:sp>
      <p:sp>
        <p:nvSpPr>
          <p:cNvPr id="3" name="Tijdelijke aanduiding voor inhoud 2"/>
          <p:cNvSpPr>
            <a:spLocks noGrp="1"/>
          </p:cNvSpPr>
          <p:nvPr>
            <p:ph idx="1"/>
          </p:nvPr>
        </p:nvSpPr>
        <p:spPr/>
        <p:txBody>
          <a:bodyPr/>
          <a:lstStyle/>
          <a:p>
            <a:r>
              <a:rPr lang="en-US" dirty="0" smtClean="0">
                <a:solidFill>
                  <a:schemeClr val="bg1">
                    <a:lumMod val="85000"/>
                  </a:schemeClr>
                </a:solidFill>
              </a:rPr>
              <a:t>Introduction “International Project Days</a:t>
            </a:r>
            <a:r>
              <a:rPr lang="en-US" dirty="0" smtClean="0">
                <a:solidFill>
                  <a:schemeClr val="bg1">
                    <a:lumMod val="85000"/>
                  </a:schemeClr>
                </a:solidFill>
              </a:rPr>
              <a:t>”</a:t>
            </a:r>
            <a:endParaRPr lang="en-US" dirty="0" smtClean="0">
              <a:solidFill>
                <a:schemeClr val="bg1">
                  <a:lumMod val="85000"/>
                </a:schemeClr>
              </a:solidFill>
            </a:endParaRPr>
          </a:p>
          <a:p>
            <a:endParaRPr lang="en-US" dirty="0" smtClean="0">
              <a:solidFill>
                <a:schemeClr val="bg1">
                  <a:lumMod val="85000"/>
                </a:schemeClr>
              </a:solidFill>
            </a:endParaRPr>
          </a:p>
          <a:p>
            <a:r>
              <a:rPr lang="en-US" dirty="0" smtClean="0">
                <a:solidFill>
                  <a:schemeClr val="bg1">
                    <a:lumMod val="85000"/>
                  </a:schemeClr>
                </a:solidFill>
              </a:rPr>
              <a:t>The Goal of IPD</a:t>
            </a:r>
          </a:p>
          <a:p>
            <a:endParaRPr lang="en-US" dirty="0" smtClean="0">
              <a:solidFill>
                <a:schemeClr val="bg1">
                  <a:lumMod val="85000"/>
                </a:schemeClr>
              </a:solidFill>
            </a:endParaRPr>
          </a:p>
          <a:p>
            <a:r>
              <a:rPr lang="en-US" dirty="0" smtClean="0">
                <a:solidFill>
                  <a:schemeClr val="bg1">
                    <a:lumMod val="85000"/>
                  </a:schemeClr>
                </a:solidFill>
              </a:rPr>
              <a:t>From Idea to Product</a:t>
            </a:r>
          </a:p>
          <a:p>
            <a:endParaRPr lang="en-US" dirty="0" smtClean="0">
              <a:solidFill>
                <a:schemeClr val="bg1">
                  <a:lumMod val="85000"/>
                </a:schemeClr>
              </a:solidFill>
            </a:endParaRPr>
          </a:p>
          <a:p>
            <a:r>
              <a:rPr lang="en-US" dirty="0" smtClean="0">
                <a:solidFill>
                  <a:schemeClr val="bg1">
                    <a:lumMod val="85000"/>
                  </a:schemeClr>
                </a:solidFill>
              </a:rPr>
              <a:t>Agile Project Management</a:t>
            </a:r>
          </a:p>
          <a:p>
            <a:pPr lvl="1"/>
            <a:r>
              <a:rPr lang="en-US" dirty="0" smtClean="0">
                <a:solidFill>
                  <a:schemeClr val="bg1">
                    <a:lumMod val="85000"/>
                  </a:schemeClr>
                </a:solidFill>
              </a:rPr>
              <a:t>The tasks</a:t>
            </a:r>
          </a:p>
          <a:p>
            <a:r>
              <a:rPr lang="en-US" dirty="0" smtClean="0">
                <a:solidFill>
                  <a:schemeClr val="bg1">
                    <a:lumMod val="85000"/>
                  </a:schemeClr>
                </a:solidFill>
              </a:rPr>
              <a:t>Case Study: Orienteering Trainer</a:t>
            </a:r>
          </a:p>
          <a:p>
            <a:endParaRPr lang="en-US" dirty="0" smtClean="0">
              <a:solidFill>
                <a:schemeClr val="bg1">
                  <a:lumMod val="85000"/>
                </a:schemeClr>
              </a:solidFill>
            </a:endParaRPr>
          </a:p>
          <a:p>
            <a:r>
              <a:rPr lang="en-US" dirty="0" smtClean="0">
                <a:solidFill>
                  <a:schemeClr val="bg1">
                    <a:lumMod val="85000"/>
                  </a:schemeClr>
                </a:solidFill>
              </a:rPr>
              <a:t>What about making an app ourselves</a:t>
            </a:r>
            <a:endParaRPr lang="en-US" dirty="0">
              <a:solidFill>
                <a:schemeClr val="bg1">
                  <a:lumMod val="85000"/>
                </a:schemeClr>
              </a:solidFill>
            </a:endParaRPr>
          </a:p>
        </p:txBody>
      </p:sp>
    </p:spTree>
    <p:extLst>
      <p:ext uri="{BB962C8B-B14F-4D97-AF65-F5344CB8AC3E}">
        <p14:creationId xmlns:p14="http://schemas.microsoft.com/office/powerpoint/2010/main" val="3743121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5659438"/>
            <a:ext cx="9144000" cy="57150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BE" dirty="0"/>
              <a:t>Agile </a:t>
            </a:r>
            <a:r>
              <a:rPr lang="nl-BE" dirty="0" smtClean="0"/>
              <a:t>Project – cont’d</a:t>
            </a:r>
            <a:endParaRPr lang="nl-BE" i="1"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Work items</a:t>
            </a:r>
          </a:p>
          <a:p>
            <a:pPr lvl="1"/>
            <a:r>
              <a:rPr lang="nl-NL" dirty="0" smtClean="0">
                <a:solidFill>
                  <a:srgbClr val="666666"/>
                </a:solidFill>
              </a:rPr>
              <a:t>Small </a:t>
            </a:r>
            <a:r>
              <a:rPr lang="nl-NL" dirty="0" err="1" smtClean="0">
                <a:solidFill>
                  <a:srgbClr val="666666"/>
                </a:solidFill>
              </a:rPr>
              <a:t>parts</a:t>
            </a:r>
            <a:r>
              <a:rPr lang="nl-NL" dirty="0" smtClean="0">
                <a:solidFill>
                  <a:srgbClr val="666666"/>
                </a:solidFill>
              </a:rPr>
              <a:t> of the </a:t>
            </a:r>
            <a:r>
              <a:rPr lang="nl-NL" dirty="0" err="1" smtClean="0">
                <a:solidFill>
                  <a:srgbClr val="666666"/>
                </a:solidFill>
              </a:rPr>
              <a:t>total</a:t>
            </a:r>
            <a:r>
              <a:rPr lang="nl-NL" dirty="0" smtClean="0">
                <a:solidFill>
                  <a:srgbClr val="666666"/>
                </a:solidFill>
              </a:rPr>
              <a:t> project </a:t>
            </a:r>
            <a:r>
              <a:rPr lang="nl-NL" dirty="0" err="1" smtClean="0">
                <a:solidFill>
                  <a:srgbClr val="666666"/>
                </a:solidFill>
              </a:rPr>
              <a:t>that</a:t>
            </a:r>
            <a:r>
              <a:rPr lang="nl-NL" dirty="0" smtClean="0">
                <a:solidFill>
                  <a:srgbClr val="666666"/>
                </a:solidFill>
              </a:rPr>
              <a:t> has </a:t>
            </a:r>
            <a:r>
              <a:rPr lang="nl-NL" dirty="0" err="1" smtClean="0">
                <a:solidFill>
                  <a:srgbClr val="666666"/>
                </a:solidFill>
              </a:rPr>
              <a:t>to</a:t>
            </a:r>
            <a:r>
              <a:rPr lang="nl-NL" dirty="0" smtClean="0">
                <a:solidFill>
                  <a:srgbClr val="666666"/>
                </a:solidFill>
              </a:rPr>
              <a:t> </a:t>
            </a:r>
            <a:r>
              <a:rPr lang="nl-NL" dirty="0" err="1" smtClean="0">
                <a:solidFill>
                  <a:srgbClr val="666666"/>
                </a:solidFill>
              </a:rPr>
              <a:t>be</a:t>
            </a:r>
            <a:r>
              <a:rPr lang="nl-NL" dirty="0" smtClean="0">
                <a:solidFill>
                  <a:srgbClr val="666666"/>
                </a:solidFill>
              </a:rPr>
              <a:t> </a:t>
            </a:r>
            <a:r>
              <a:rPr lang="nl-NL" dirty="0" err="1" smtClean="0">
                <a:solidFill>
                  <a:srgbClr val="666666"/>
                </a:solidFill>
              </a:rPr>
              <a:t>realized</a:t>
            </a:r>
            <a:endParaRPr lang="nl-NL" dirty="0" smtClean="0">
              <a:solidFill>
                <a:srgbClr val="666666"/>
              </a:solidFill>
            </a:endParaRPr>
          </a:p>
          <a:p>
            <a:endParaRPr lang="nl-NL" dirty="0" smtClean="0">
              <a:solidFill>
                <a:srgbClr val="666666"/>
              </a:solidFill>
            </a:endParaRPr>
          </a:p>
          <a:p>
            <a:r>
              <a:rPr lang="nl-NL" dirty="0" smtClean="0">
                <a:solidFill>
                  <a:srgbClr val="666666"/>
                </a:solidFill>
              </a:rPr>
              <a:t>Product </a:t>
            </a:r>
            <a:r>
              <a:rPr lang="nl-NL" dirty="0" err="1" smtClean="0">
                <a:solidFill>
                  <a:srgbClr val="666666"/>
                </a:solidFill>
              </a:rPr>
              <a:t>Backlog</a:t>
            </a:r>
            <a:endParaRPr lang="nl-NL" dirty="0" smtClean="0">
              <a:solidFill>
                <a:srgbClr val="666666"/>
              </a:solidFill>
            </a:endParaRPr>
          </a:p>
          <a:p>
            <a:pPr lvl="1"/>
            <a:r>
              <a:rPr lang="nl-NL" dirty="0" smtClean="0">
                <a:solidFill>
                  <a:srgbClr val="666666"/>
                </a:solidFill>
              </a:rPr>
              <a:t>List </a:t>
            </a:r>
            <a:r>
              <a:rPr lang="nl-NL" dirty="0" err="1" smtClean="0">
                <a:solidFill>
                  <a:srgbClr val="666666"/>
                </a:solidFill>
              </a:rPr>
              <a:t>with</a:t>
            </a:r>
            <a:r>
              <a:rPr lang="nl-NL" dirty="0" smtClean="0">
                <a:solidFill>
                  <a:srgbClr val="666666"/>
                </a:solidFill>
              </a:rPr>
              <a:t> </a:t>
            </a:r>
            <a:r>
              <a:rPr lang="nl-NL" dirty="0" err="1" smtClean="0">
                <a:solidFill>
                  <a:srgbClr val="666666"/>
                </a:solidFill>
              </a:rPr>
              <a:t>work</a:t>
            </a:r>
            <a:r>
              <a:rPr lang="nl-NL" dirty="0" smtClean="0">
                <a:solidFill>
                  <a:srgbClr val="666666"/>
                </a:solidFill>
              </a:rPr>
              <a:t> items</a:t>
            </a:r>
          </a:p>
          <a:p>
            <a:pPr lvl="1"/>
            <a:r>
              <a:rPr lang="nl-NL" dirty="0" smtClean="0">
                <a:solidFill>
                  <a:srgbClr val="666666"/>
                </a:solidFill>
              </a:rPr>
              <a:t>Team presents a draft, but customer </a:t>
            </a:r>
            <a:r>
              <a:rPr lang="nl-NL" dirty="0" err="1" smtClean="0">
                <a:solidFill>
                  <a:srgbClr val="666666"/>
                </a:solidFill>
              </a:rPr>
              <a:t>decides</a:t>
            </a:r>
            <a:endParaRPr lang="nl-NL" dirty="0" smtClean="0">
              <a:solidFill>
                <a:srgbClr val="666666"/>
              </a:solidFill>
            </a:endParaRPr>
          </a:p>
          <a:p>
            <a:pPr lvl="1"/>
            <a:r>
              <a:rPr lang="nl-NL" dirty="0" smtClean="0">
                <a:solidFill>
                  <a:srgbClr val="666666"/>
                </a:solidFill>
              </a:rPr>
              <a:t>Must have, </a:t>
            </a:r>
            <a:r>
              <a:rPr lang="nl-NL" dirty="0" err="1" smtClean="0">
                <a:solidFill>
                  <a:srgbClr val="666666"/>
                </a:solidFill>
              </a:rPr>
              <a:t>should</a:t>
            </a:r>
            <a:r>
              <a:rPr lang="nl-NL" dirty="0" smtClean="0">
                <a:solidFill>
                  <a:srgbClr val="666666"/>
                </a:solidFill>
              </a:rPr>
              <a:t> have, </a:t>
            </a:r>
            <a:r>
              <a:rPr lang="nl-NL" dirty="0" err="1" smtClean="0">
                <a:solidFill>
                  <a:srgbClr val="666666"/>
                </a:solidFill>
              </a:rPr>
              <a:t>could</a:t>
            </a:r>
            <a:r>
              <a:rPr lang="nl-NL" dirty="0" smtClean="0">
                <a:solidFill>
                  <a:srgbClr val="666666"/>
                </a:solidFill>
              </a:rPr>
              <a:t> have, want </a:t>
            </a:r>
            <a:r>
              <a:rPr lang="nl-NL" dirty="0" err="1" smtClean="0">
                <a:solidFill>
                  <a:srgbClr val="666666"/>
                </a:solidFill>
              </a:rPr>
              <a:t>to</a:t>
            </a:r>
            <a:r>
              <a:rPr lang="nl-NL" dirty="0" smtClean="0">
                <a:solidFill>
                  <a:srgbClr val="666666"/>
                </a:solidFill>
              </a:rPr>
              <a:t> have but </a:t>
            </a:r>
            <a:r>
              <a:rPr lang="nl-NL" dirty="0" err="1" smtClean="0">
                <a:solidFill>
                  <a:srgbClr val="666666"/>
                </a:solidFill>
              </a:rPr>
              <a:t>won’t</a:t>
            </a:r>
            <a:r>
              <a:rPr lang="nl-NL" dirty="0" smtClean="0">
                <a:solidFill>
                  <a:srgbClr val="666666"/>
                </a:solidFill>
              </a:rPr>
              <a:t> have </a:t>
            </a:r>
            <a:r>
              <a:rPr lang="nl-NL" dirty="0" err="1" smtClean="0">
                <a:solidFill>
                  <a:srgbClr val="666666"/>
                </a:solidFill>
              </a:rPr>
              <a:t>this</a:t>
            </a:r>
            <a:r>
              <a:rPr lang="nl-NL" dirty="0" smtClean="0">
                <a:solidFill>
                  <a:srgbClr val="666666"/>
                </a:solidFill>
              </a:rPr>
              <a:t> time </a:t>
            </a:r>
            <a:r>
              <a:rPr lang="nl-NL" dirty="0" err="1" smtClean="0">
                <a:solidFill>
                  <a:srgbClr val="666666"/>
                </a:solidFill>
              </a:rPr>
              <a:t>around</a:t>
            </a:r>
            <a:endParaRPr lang="nl-NL" dirty="0" smtClean="0">
              <a:solidFill>
                <a:srgbClr val="666666"/>
              </a:solidFill>
            </a:endParaRPr>
          </a:p>
          <a:p>
            <a:pPr lvl="1"/>
            <a:endParaRPr lang="nl-NL" dirty="0">
              <a:solidFill>
                <a:srgbClr val="666666"/>
              </a:solidFill>
            </a:endParaRPr>
          </a:p>
          <a:p>
            <a:r>
              <a:rPr lang="nl-NL" dirty="0" smtClean="0">
                <a:solidFill>
                  <a:srgbClr val="666666"/>
                </a:solidFill>
              </a:rPr>
              <a:t>=&gt; Per </a:t>
            </a:r>
            <a:r>
              <a:rPr lang="nl-NL" dirty="0" err="1" smtClean="0">
                <a:solidFill>
                  <a:srgbClr val="666666"/>
                </a:solidFill>
              </a:rPr>
              <a:t>work</a:t>
            </a:r>
            <a:r>
              <a:rPr lang="nl-NL" dirty="0" smtClean="0">
                <a:solidFill>
                  <a:srgbClr val="666666"/>
                </a:solidFill>
              </a:rPr>
              <a:t> item do analysis – design – development – </a:t>
            </a:r>
            <a:r>
              <a:rPr lang="nl-NL" dirty="0" err="1" smtClean="0">
                <a:solidFill>
                  <a:srgbClr val="666666"/>
                </a:solidFill>
              </a:rPr>
              <a:t>testing</a:t>
            </a:r>
            <a:r>
              <a:rPr lang="nl-NL" dirty="0" smtClean="0">
                <a:solidFill>
                  <a:srgbClr val="666666"/>
                </a:solidFill>
              </a:rPr>
              <a:t> )</a:t>
            </a:r>
          </a:p>
          <a:p>
            <a:endParaRPr lang="nl-NL" dirty="0" smtClean="0">
              <a:solidFill>
                <a:srgbClr val="666666"/>
              </a:solidFill>
            </a:endParaRPr>
          </a:p>
          <a:p>
            <a:pPr marL="0" indent="0">
              <a:buNone/>
            </a:pPr>
            <a:r>
              <a:rPr lang="nl-NL" dirty="0" smtClean="0">
                <a:solidFill>
                  <a:srgbClr val="666666"/>
                </a:solidFill>
              </a:rPr>
              <a:t/>
            </a:r>
            <a:br>
              <a:rPr lang="nl-NL" dirty="0" smtClean="0">
                <a:solidFill>
                  <a:srgbClr val="666666"/>
                </a:solidFill>
              </a:rPr>
            </a:br>
            <a:endParaRPr lang="nl-NL" dirty="0">
              <a:solidFill>
                <a:srgbClr val="666666"/>
              </a:solidFill>
            </a:endParaRPr>
          </a:p>
          <a:p>
            <a:r>
              <a:rPr lang="nl-NL" dirty="0" smtClean="0">
                <a:solidFill>
                  <a:srgbClr val="666666"/>
                </a:solidFill>
              </a:rPr>
              <a:t>Project starts </a:t>
            </a:r>
            <a:r>
              <a:rPr lang="nl-NL" dirty="0" err="1" smtClean="0">
                <a:solidFill>
                  <a:srgbClr val="666666"/>
                </a:solidFill>
              </a:rPr>
              <a:t>when</a:t>
            </a:r>
            <a:r>
              <a:rPr lang="nl-NL" dirty="0" smtClean="0">
                <a:solidFill>
                  <a:srgbClr val="666666"/>
                </a:solidFill>
              </a:rPr>
              <a:t> product </a:t>
            </a:r>
            <a:r>
              <a:rPr lang="nl-NL" dirty="0" err="1" smtClean="0">
                <a:solidFill>
                  <a:srgbClr val="666666"/>
                </a:solidFill>
              </a:rPr>
              <a:t>backlog</a:t>
            </a:r>
            <a:r>
              <a:rPr lang="nl-NL" dirty="0" smtClean="0">
                <a:solidFill>
                  <a:srgbClr val="666666"/>
                </a:solidFill>
              </a:rPr>
              <a:t> is </a:t>
            </a:r>
            <a:r>
              <a:rPr lang="nl-NL" dirty="0" err="1" smtClean="0">
                <a:solidFill>
                  <a:srgbClr val="666666"/>
                </a:solidFill>
              </a:rPr>
              <a:t>created</a:t>
            </a:r>
            <a:r>
              <a:rPr lang="nl-NL" dirty="0" smtClean="0">
                <a:solidFill>
                  <a:srgbClr val="666666"/>
                </a:solidFill>
              </a:rPr>
              <a:t> ( </a:t>
            </a:r>
            <a:r>
              <a:rPr lang="nl-NL" dirty="0" err="1" smtClean="0">
                <a:solidFill>
                  <a:srgbClr val="666666"/>
                </a:solidFill>
              </a:rPr>
              <a:t>february</a:t>
            </a:r>
            <a:r>
              <a:rPr lang="nl-NL" dirty="0" smtClean="0">
                <a:solidFill>
                  <a:srgbClr val="666666"/>
                </a:solidFill>
              </a:rPr>
              <a:t> 2014)</a:t>
            </a:r>
          </a:p>
          <a:p>
            <a:endParaRPr lang="en-IE" dirty="0"/>
          </a:p>
        </p:txBody>
      </p:sp>
    </p:spTree>
    <p:extLst>
      <p:ext uri="{BB962C8B-B14F-4D97-AF65-F5344CB8AC3E}">
        <p14:creationId xmlns:p14="http://schemas.microsoft.com/office/powerpoint/2010/main" val="4176842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Agile Project : </a:t>
            </a:r>
            <a:r>
              <a:rPr lang="nl-BE" dirty="0" err="1" smtClean="0"/>
              <a:t>process</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An Agile Project </a:t>
            </a:r>
            <a:r>
              <a:rPr lang="nl-NL" dirty="0" err="1" smtClean="0">
                <a:solidFill>
                  <a:srgbClr val="666666"/>
                </a:solidFill>
              </a:rPr>
              <a:t>exists</a:t>
            </a:r>
            <a:r>
              <a:rPr lang="nl-NL" dirty="0" smtClean="0">
                <a:solidFill>
                  <a:srgbClr val="666666"/>
                </a:solidFill>
              </a:rPr>
              <a:t> of </a:t>
            </a:r>
            <a:r>
              <a:rPr lang="nl-NL" dirty="0" err="1" smtClean="0">
                <a:solidFill>
                  <a:srgbClr val="666666"/>
                </a:solidFill>
              </a:rPr>
              <a:t>iterations</a:t>
            </a:r>
            <a:r>
              <a:rPr lang="nl-NL" dirty="0" smtClean="0">
                <a:solidFill>
                  <a:srgbClr val="666666"/>
                </a:solidFill>
              </a:rPr>
              <a:t> or sprints</a:t>
            </a:r>
          </a:p>
          <a:p>
            <a:endParaRPr lang="nl-NL" dirty="0">
              <a:solidFill>
                <a:srgbClr val="666666"/>
              </a:solidFill>
            </a:endParaRPr>
          </a:p>
          <a:p>
            <a:endParaRPr lang="nl-NL" dirty="0" smtClean="0">
              <a:solidFill>
                <a:srgbClr val="666666"/>
              </a:solidFill>
            </a:endParaRPr>
          </a:p>
          <a:p>
            <a:endParaRPr lang="nl-NL" dirty="0">
              <a:solidFill>
                <a:srgbClr val="666666"/>
              </a:solidFill>
            </a:endParaRPr>
          </a:p>
          <a:p>
            <a:endParaRPr lang="nl-NL" dirty="0" smtClean="0">
              <a:solidFill>
                <a:srgbClr val="666666"/>
              </a:solidFill>
            </a:endParaRPr>
          </a:p>
          <a:p>
            <a:endParaRPr lang="nl-NL" dirty="0">
              <a:solidFill>
                <a:srgbClr val="666666"/>
              </a:solidFill>
            </a:endParaRPr>
          </a:p>
          <a:p>
            <a:endParaRPr lang="nl-NL" dirty="0" smtClean="0">
              <a:solidFill>
                <a:srgbClr val="666666"/>
              </a:solidFill>
            </a:endParaRPr>
          </a:p>
          <a:p>
            <a:endParaRPr lang="nl-NL" dirty="0">
              <a:solidFill>
                <a:srgbClr val="666666"/>
              </a:solidFill>
            </a:endParaRPr>
          </a:p>
          <a:p>
            <a:r>
              <a:rPr lang="nl-NL" dirty="0" smtClean="0">
                <a:solidFill>
                  <a:srgbClr val="666666"/>
                </a:solidFill>
              </a:rPr>
              <a:t>Iteration takes 2 </a:t>
            </a:r>
            <a:r>
              <a:rPr lang="nl-NL" dirty="0" err="1" smtClean="0">
                <a:solidFill>
                  <a:srgbClr val="666666"/>
                </a:solidFill>
              </a:rPr>
              <a:t>to</a:t>
            </a:r>
            <a:r>
              <a:rPr lang="nl-NL" dirty="0" smtClean="0">
                <a:solidFill>
                  <a:srgbClr val="666666"/>
                </a:solidFill>
              </a:rPr>
              <a:t> 4 weeks ( 2 = </a:t>
            </a:r>
            <a:r>
              <a:rPr lang="nl-NL" dirty="0" err="1" smtClean="0">
                <a:solidFill>
                  <a:srgbClr val="666666"/>
                </a:solidFill>
              </a:rPr>
              <a:t>prefaerable</a:t>
            </a:r>
            <a:r>
              <a:rPr lang="en-US" dirty="0" smtClean="0">
                <a:solidFill>
                  <a:srgbClr val="666666"/>
                </a:solidFill>
              </a:rPr>
              <a:t> </a:t>
            </a:r>
            <a:r>
              <a:rPr lang="nl-NL" dirty="0" smtClean="0">
                <a:solidFill>
                  <a:srgbClr val="666666"/>
                </a:solidFill>
              </a:rPr>
              <a:t>)</a:t>
            </a:r>
          </a:p>
          <a:p>
            <a:r>
              <a:rPr lang="nl-NL" dirty="0" smtClean="0">
                <a:solidFill>
                  <a:srgbClr val="666666"/>
                </a:solidFill>
              </a:rPr>
              <a:t>Move </a:t>
            </a:r>
            <a:r>
              <a:rPr lang="nl-NL" dirty="0" err="1" smtClean="0">
                <a:solidFill>
                  <a:srgbClr val="666666"/>
                </a:solidFill>
              </a:rPr>
              <a:t>prioritized</a:t>
            </a:r>
            <a:r>
              <a:rPr lang="nl-NL" dirty="0" smtClean="0">
                <a:solidFill>
                  <a:srgbClr val="666666"/>
                </a:solidFill>
              </a:rPr>
              <a:t> </a:t>
            </a:r>
            <a:r>
              <a:rPr lang="nl-NL" i="1" dirty="0" err="1" smtClean="0">
                <a:solidFill>
                  <a:srgbClr val="666666"/>
                </a:solidFill>
              </a:rPr>
              <a:t>work</a:t>
            </a:r>
            <a:r>
              <a:rPr lang="nl-NL" i="1" dirty="0" smtClean="0">
                <a:solidFill>
                  <a:srgbClr val="666666"/>
                </a:solidFill>
              </a:rPr>
              <a:t> items </a:t>
            </a:r>
            <a:r>
              <a:rPr lang="nl-NL" dirty="0" err="1" smtClean="0">
                <a:solidFill>
                  <a:srgbClr val="666666"/>
                </a:solidFill>
              </a:rPr>
              <a:t>to</a:t>
            </a:r>
            <a:r>
              <a:rPr lang="nl-NL" dirty="0" smtClean="0">
                <a:solidFill>
                  <a:srgbClr val="666666"/>
                </a:solidFill>
              </a:rPr>
              <a:t> </a:t>
            </a:r>
            <a:r>
              <a:rPr lang="nl-NL" i="1" dirty="0" smtClean="0">
                <a:solidFill>
                  <a:srgbClr val="666666"/>
                </a:solidFill>
              </a:rPr>
              <a:t>sprint </a:t>
            </a:r>
            <a:r>
              <a:rPr lang="nl-NL" i="1" dirty="0" err="1" smtClean="0">
                <a:solidFill>
                  <a:srgbClr val="666666"/>
                </a:solidFill>
              </a:rPr>
              <a:t>backlog</a:t>
            </a:r>
            <a:r>
              <a:rPr lang="nl-NL" dirty="0" smtClean="0">
                <a:solidFill>
                  <a:srgbClr val="666666"/>
                </a:solidFill>
              </a:rPr>
              <a:t> (</a:t>
            </a:r>
            <a:r>
              <a:rPr lang="nl-NL" dirty="0" err="1" smtClean="0">
                <a:solidFill>
                  <a:srgbClr val="666666"/>
                </a:solidFill>
              </a:rPr>
              <a:t>will</a:t>
            </a:r>
            <a:r>
              <a:rPr lang="nl-NL" dirty="0" smtClean="0">
                <a:solidFill>
                  <a:srgbClr val="666666"/>
                </a:solidFill>
              </a:rPr>
              <a:t> </a:t>
            </a:r>
            <a:r>
              <a:rPr lang="nl-NL" dirty="0" err="1" smtClean="0">
                <a:solidFill>
                  <a:srgbClr val="666666"/>
                </a:solidFill>
              </a:rPr>
              <a:t>be</a:t>
            </a:r>
            <a:r>
              <a:rPr lang="nl-NL" dirty="0" smtClean="0">
                <a:solidFill>
                  <a:srgbClr val="666666"/>
                </a:solidFill>
              </a:rPr>
              <a:t> </a:t>
            </a:r>
            <a:r>
              <a:rPr lang="nl-NL" dirty="0" err="1" smtClean="0">
                <a:solidFill>
                  <a:srgbClr val="666666"/>
                </a:solidFill>
              </a:rPr>
              <a:t>developed</a:t>
            </a:r>
            <a:r>
              <a:rPr lang="nl-NL" dirty="0" smtClean="0">
                <a:solidFill>
                  <a:srgbClr val="666666"/>
                </a:solidFill>
              </a:rPr>
              <a:t>)</a:t>
            </a:r>
          </a:p>
          <a:p>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513" y="1800225"/>
            <a:ext cx="47529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0027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743450"/>
            <a:ext cx="9144000" cy="45720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0" y="3332163"/>
            <a:ext cx="9144000" cy="45720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0" y="1963688"/>
            <a:ext cx="9144000" cy="457200"/>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BE" dirty="0" smtClean="0"/>
              <a:t>Agile Project : Iteration or sprint</a:t>
            </a:r>
            <a:endParaRPr lang="nl-BE" dirty="0"/>
          </a:p>
        </p:txBody>
      </p:sp>
      <p:sp>
        <p:nvSpPr>
          <p:cNvPr id="3" name="Slide Number Placeholder 2"/>
          <p:cNvSpPr>
            <a:spLocks noGrp="1"/>
          </p:cNvSpPr>
          <p:nvPr>
            <p:ph type="sldNum" sz="quarter" idx="10"/>
          </p:nvPr>
        </p:nvSpPr>
        <p:spPr/>
        <p:txBody>
          <a:bodyPr/>
          <a:lstStyle/>
          <a:p>
            <a:r>
              <a:rPr lang="nl-NL" smtClean="0"/>
              <a:t>© </a:t>
            </a:r>
            <a:r>
              <a:rPr lang="nl-NL" b="1" smtClean="0"/>
              <a:t>artesis</a:t>
            </a:r>
            <a:r>
              <a:rPr lang="nl-NL" smtClean="0"/>
              <a:t> 2008 | </a:t>
            </a:r>
            <a:fld id="{2451F2DC-AE96-4B3D-8D88-4333B59DE482}" type="slidenum">
              <a:rPr lang="nl-NL" smtClean="0"/>
              <a:pPr/>
              <a:t>22</a:t>
            </a:fld>
            <a:endParaRPr lang="nl-NL"/>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err="1" smtClean="0">
                <a:solidFill>
                  <a:srgbClr val="666666"/>
                </a:solidFill>
              </a:rPr>
              <a:t>Every</a:t>
            </a:r>
            <a:r>
              <a:rPr lang="nl-NL" dirty="0" smtClean="0">
                <a:solidFill>
                  <a:srgbClr val="666666"/>
                </a:solidFill>
              </a:rPr>
              <a:t> iteration has 3 </a:t>
            </a:r>
            <a:r>
              <a:rPr lang="nl-NL" dirty="0" err="1" smtClean="0">
                <a:solidFill>
                  <a:srgbClr val="666666"/>
                </a:solidFill>
              </a:rPr>
              <a:t>parts</a:t>
            </a:r>
            <a:endParaRPr lang="nl-NL" dirty="0" smtClean="0">
              <a:solidFill>
                <a:srgbClr val="666666"/>
              </a:solidFill>
            </a:endParaRPr>
          </a:p>
          <a:p>
            <a:endParaRPr lang="nl-NL" dirty="0">
              <a:solidFill>
                <a:srgbClr val="666666"/>
              </a:solidFill>
            </a:endParaRPr>
          </a:p>
          <a:p>
            <a:r>
              <a:rPr lang="nl-NL" dirty="0" smtClean="0">
                <a:solidFill>
                  <a:srgbClr val="666666"/>
                </a:solidFill>
              </a:rPr>
              <a:t>KICK OFF</a:t>
            </a:r>
          </a:p>
          <a:p>
            <a:pPr lvl="1"/>
            <a:r>
              <a:rPr lang="nl-NL" dirty="0" smtClean="0">
                <a:solidFill>
                  <a:srgbClr val="666666"/>
                </a:solidFill>
              </a:rPr>
              <a:t>Team </a:t>
            </a:r>
            <a:r>
              <a:rPr lang="nl-NL" dirty="0" err="1" smtClean="0">
                <a:solidFill>
                  <a:srgbClr val="666666"/>
                </a:solidFill>
              </a:rPr>
              <a:t>decides</a:t>
            </a:r>
            <a:r>
              <a:rPr lang="nl-NL" dirty="0" smtClean="0">
                <a:solidFill>
                  <a:srgbClr val="666666"/>
                </a:solidFill>
              </a:rPr>
              <a:t> the move of </a:t>
            </a:r>
            <a:r>
              <a:rPr lang="nl-NL" dirty="0" err="1" smtClean="0">
                <a:solidFill>
                  <a:srgbClr val="666666"/>
                </a:solidFill>
              </a:rPr>
              <a:t>work</a:t>
            </a:r>
            <a:r>
              <a:rPr lang="nl-NL" dirty="0" smtClean="0">
                <a:solidFill>
                  <a:srgbClr val="666666"/>
                </a:solidFill>
              </a:rPr>
              <a:t> items </a:t>
            </a:r>
            <a:r>
              <a:rPr lang="nl-NL" dirty="0" err="1" smtClean="0">
                <a:solidFill>
                  <a:srgbClr val="666666"/>
                </a:solidFill>
              </a:rPr>
              <a:t>to</a:t>
            </a:r>
            <a:r>
              <a:rPr lang="nl-NL" dirty="0" smtClean="0">
                <a:solidFill>
                  <a:srgbClr val="666666"/>
                </a:solidFill>
              </a:rPr>
              <a:t> sprint </a:t>
            </a:r>
            <a:r>
              <a:rPr lang="nl-NL" dirty="0" err="1" smtClean="0">
                <a:solidFill>
                  <a:srgbClr val="666666"/>
                </a:solidFill>
              </a:rPr>
              <a:t>backlog</a:t>
            </a:r>
            <a:endParaRPr lang="nl-NL" dirty="0" smtClean="0">
              <a:solidFill>
                <a:srgbClr val="666666"/>
              </a:solidFill>
            </a:endParaRPr>
          </a:p>
          <a:p>
            <a:pPr lvl="1"/>
            <a:r>
              <a:rPr lang="nl-NL" dirty="0" smtClean="0">
                <a:solidFill>
                  <a:srgbClr val="666666"/>
                </a:solidFill>
              </a:rPr>
              <a:t>Team </a:t>
            </a:r>
            <a:r>
              <a:rPr lang="nl-NL" dirty="0" err="1" smtClean="0">
                <a:solidFill>
                  <a:srgbClr val="666666"/>
                </a:solidFill>
              </a:rPr>
              <a:t>commit</a:t>
            </a:r>
            <a:r>
              <a:rPr lang="nl-NL" dirty="0" smtClean="0">
                <a:solidFill>
                  <a:srgbClr val="666666"/>
                </a:solidFill>
              </a:rPr>
              <a:t> </a:t>
            </a:r>
            <a:r>
              <a:rPr lang="nl-NL" dirty="0" err="1" smtClean="0">
                <a:solidFill>
                  <a:srgbClr val="666666"/>
                </a:solidFill>
              </a:rPr>
              <a:t>with</a:t>
            </a:r>
            <a:r>
              <a:rPr lang="nl-NL" dirty="0" smtClean="0">
                <a:solidFill>
                  <a:srgbClr val="666666"/>
                </a:solidFill>
              </a:rPr>
              <a:t> </a:t>
            </a:r>
            <a:r>
              <a:rPr lang="nl-NL" dirty="0" err="1" smtClean="0">
                <a:solidFill>
                  <a:srgbClr val="666666"/>
                </a:solidFill>
              </a:rPr>
              <a:t>custoer</a:t>
            </a:r>
            <a:endParaRPr lang="nl-NL" dirty="0" smtClean="0">
              <a:solidFill>
                <a:srgbClr val="666666"/>
              </a:solidFill>
            </a:endParaRPr>
          </a:p>
          <a:p>
            <a:pPr lvl="1"/>
            <a:endParaRPr lang="nl-NL" dirty="0">
              <a:solidFill>
                <a:srgbClr val="666666"/>
              </a:solidFill>
            </a:endParaRPr>
          </a:p>
          <a:p>
            <a:r>
              <a:rPr lang="nl-NL" dirty="0" smtClean="0">
                <a:solidFill>
                  <a:srgbClr val="666666"/>
                </a:solidFill>
              </a:rPr>
              <a:t>WORK</a:t>
            </a:r>
          </a:p>
          <a:p>
            <a:pPr lvl="1"/>
            <a:r>
              <a:rPr lang="nl-NL" dirty="0" err="1" smtClean="0">
                <a:solidFill>
                  <a:srgbClr val="666666"/>
                </a:solidFill>
              </a:rPr>
              <a:t>Develop</a:t>
            </a:r>
            <a:r>
              <a:rPr lang="nl-NL" dirty="0" smtClean="0">
                <a:solidFill>
                  <a:srgbClr val="666666"/>
                </a:solidFill>
              </a:rPr>
              <a:t> </a:t>
            </a:r>
            <a:r>
              <a:rPr lang="nl-NL" dirty="0" err="1" smtClean="0">
                <a:solidFill>
                  <a:srgbClr val="666666"/>
                </a:solidFill>
              </a:rPr>
              <a:t>agreed</a:t>
            </a:r>
            <a:r>
              <a:rPr lang="nl-NL" dirty="0" smtClean="0">
                <a:solidFill>
                  <a:srgbClr val="666666"/>
                </a:solidFill>
              </a:rPr>
              <a:t> </a:t>
            </a:r>
            <a:r>
              <a:rPr lang="nl-NL" dirty="0" err="1" smtClean="0">
                <a:solidFill>
                  <a:srgbClr val="666666"/>
                </a:solidFill>
              </a:rPr>
              <a:t>work</a:t>
            </a:r>
            <a:r>
              <a:rPr lang="nl-NL" dirty="0" smtClean="0">
                <a:solidFill>
                  <a:srgbClr val="666666"/>
                </a:solidFill>
              </a:rPr>
              <a:t> items</a:t>
            </a:r>
          </a:p>
          <a:p>
            <a:pPr lvl="1"/>
            <a:r>
              <a:rPr lang="nl-NL" dirty="0" err="1" smtClean="0">
                <a:solidFill>
                  <a:srgbClr val="666666"/>
                </a:solidFill>
              </a:rPr>
              <a:t>Develop</a:t>
            </a:r>
            <a:r>
              <a:rPr lang="nl-NL" dirty="0" smtClean="0">
                <a:solidFill>
                  <a:srgbClr val="666666"/>
                </a:solidFill>
              </a:rPr>
              <a:t> = Analysis, design, </a:t>
            </a:r>
            <a:r>
              <a:rPr lang="nl-NL" dirty="0" err="1" smtClean="0">
                <a:solidFill>
                  <a:srgbClr val="666666"/>
                </a:solidFill>
              </a:rPr>
              <a:t>implementation</a:t>
            </a:r>
            <a:r>
              <a:rPr lang="nl-NL" dirty="0" smtClean="0">
                <a:solidFill>
                  <a:srgbClr val="666666"/>
                </a:solidFill>
              </a:rPr>
              <a:t>, </a:t>
            </a:r>
            <a:r>
              <a:rPr lang="nl-NL" dirty="0" err="1" smtClean="0">
                <a:solidFill>
                  <a:srgbClr val="666666"/>
                </a:solidFill>
              </a:rPr>
              <a:t>testing</a:t>
            </a:r>
            <a:r>
              <a:rPr lang="nl-NL" dirty="0" smtClean="0">
                <a:solidFill>
                  <a:srgbClr val="666666"/>
                </a:solidFill>
              </a:rPr>
              <a:t> en </a:t>
            </a:r>
            <a:r>
              <a:rPr lang="nl-NL" dirty="0" err="1" smtClean="0">
                <a:solidFill>
                  <a:srgbClr val="666666"/>
                </a:solidFill>
              </a:rPr>
              <a:t>acceptance</a:t>
            </a:r>
            <a:endParaRPr lang="nl-NL" dirty="0" smtClean="0">
              <a:solidFill>
                <a:srgbClr val="666666"/>
              </a:solidFill>
            </a:endParaRPr>
          </a:p>
          <a:p>
            <a:endParaRPr lang="nl-NL" dirty="0">
              <a:solidFill>
                <a:srgbClr val="666666"/>
              </a:solidFill>
            </a:endParaRPr>
          </a:p>
          <a:p>
            <a:r>
              <a:rPr lang="nl-NL" dirty="0" smtClean="0">
                <a:solidFill>
                  <a:srgbClr val="666666"/>
                </a:solidFill>
              </a:rPr>
              <a:t>EVALUATION</a:t>
            </a:r>
          </a:p>
          <a:p>
            <a:pPr lvl="1"/>
            <a:r>
              <a:rPr lang="nl-NL" dirty="0" smtClean="0">
                <a:solidFill>
                  <a:srgbClr val="666666"/>
                </a:solidFill>
              </a:rPr>
              <a:t>Evaluation </a:t>
            </a:r>
            <a:r>
              <a:rPr lang="nl-NL" dirty="0" err="1" smtClean="0">
                <a:solidFill>
                  <a:srgbClr val="666666"/>
                </a:solidFill>
              </a:rPr>
              <a:t>with</a:t>
            </a:r>
            <a:r>
              <a:rPr lang="nl-NL" dirty="0" smtClean="0">
                <a:solidFill>
                  <a:srgbClr val="666666"/>
                </a:solidFill>
              </a:rPr>
              <a:t> </a:t>
            </a:r>
            <a:r>
              <a:rPr lang="nl-NL" dirty="0" err="1" smtClean="0">
                <a:solidFill>
                  <a:srgbClr val="666666"/>
                </a:solidFill>
              </a:rPr>
              <a:t>whole</a:t>
            </a:r>
            <a:r>
              <a:rPr lang="nl-NL" dirty="0" smtClean="0">
                <a:solidFill>
                  <a:srgbClr val="666666"/>
                </a:solidFill>
              </a:rPr>
              <a:t> team + </a:t>
            </a:r>
            <a:r>
              <a:rPr lang="nl-NL" i="1" dirty="0" smtClean="0">
                <a:solidFill>
                  <a:srgbClr val="666666"/>
                </a:solidFill>
              </a:rPr>
              <a:t>stakeholders</a:t>
            </a:r>
          </a:p>
          <a:p>
            <a:pPr lvl="1"/>
            <a:r>
              <a:rPr lang="nl-NL" dirty="0" smtClean="0">
                <a:solidFill>
                  <a:srgbClr val="666666"/>
                </a:solidFill>
              </a:rPr>
              <a:t>Demo + review pros/</a:t>
            </a:r>
            <a:r>
              <a:rPr lang="nl-NL" dirty="0" err="1" smtClean="0">
                <a:solidFill>
                  <a:srgbClr val="666666"/>
                </a:solidFill>
              </a:rPr>
              <a:t>cons</a:t>
            </a:r>
            <a:r>
              <a:rPr lang="nl-NL" dirty="0" smtClean="0">
                <a:solidFill>
                  <a:srgbClr val="666666"/>
                </a:solidFill>
              </a:rPr>
              <a:t> of </a:t>
            </a:r>
            <a:r>
              <a:rPr lang="nl-NL" dirty="0" err="1" smtClean="0">
                <a:solidFill>
                  <a:srgbClr val="666666"/>
                </a:solidFill>
              </a:rPr>
              <a:t>work</a:t>
            </a:r>
            <a:endParaRPr lang="en-IE" dirty="0"/>
          </a:p>
        </p:txBody>
      </p:sp>
    </p:spTree>
    <p:extLst>
      <p:ext uri="{BB962C8B-B14F-4D97-AF65-F5344CB8AC3E}">
        <p14:creationId xmlns:p14="http://schemas.microsoft.com/office/powerpoint/2010/main" val="3095837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Agile Project : </a:t>
            </a:r>
            <a:r>
              <a:rPr lang="nl-BE" dirty="0" smtClean="0"/>
              <a:t>Iteration &gt; Kick off</a:t>
            </a:r>
            <a:endParaRPr lang="nl-BE" dirty="0"/>
          </a:p>
        </p:txBody>
      </p:sp>
      <p:sp>
        <p:nvSpPr>
          <p:cNvPr id="3" name="Slide Number Placeholder 2"/>
          <p:cNvSpPr>
            <a:spLocks noGrp="1"/>
          </p:cNvSpPr>
          <p:nvPr>
            <p:ph type="sldNum" sz="quarter" idx="10"/>
          </p:nvPr>
        </p:nvSpPr>
        <p:spPr/>
        <p:txBody>
          <a:bodyPr/>
          <a:lstStyle/>
          <a:p>
            <a:r>
              <a:rPr lang="nl-NL" smtClean="0"/>
              <a:t>© </a:t>
            </a:r>
            <a:r>
              <a:rPr lang="nl-NL" b="1" smtClean="0"/>
              <a:t>artesis</a:t>
            </a:r>
            <a:r>
              <a:rPr lang="nl-NL" smtClean="0"/>
              <a:t> 2008 | </a:t>
            </a:r>
            <a:fld id="{2451F2DC-AE96-4B3D-8D88-4333B59DE482}" type="slidenum">
              <a:rPr lang="nl-NL" smtClean="0"/>
              <a:pPr/>
              <a:t>23</a:t>
            </a:fld>
            <a:endParaRPr lang="nl-NL"/>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 Start-up meeting</a:t>
            </a:r>
          </a:p>
          <a:p>
            <a:endParaRPr lang="nl-NL" dirty="0" smtClean="0">
              <a:solidFill>
                <a:srgbClr val="666666"/>
              </a:solidFill>
            </a:endParaRPr>
          </a:p>
          <a:p>
            <a:r>
              <a:rPr lang="nl-NL" dirty="0" err="1" smtClean="0">
                <a:solidFill>
                  <a:srgbClr val="666666"/>
                </a:solidFill>
              </a:rPr>
              <a:t>Everone</a:t>
            </a:r>
            <a:r>
              <a:rPr lang="nl-NL" dirty="0" smtClean="0">
                <a:solidFill>
                  <a:srgbClr val="666666"/>
                </a:solidFill>
              </a:rPr>
              <a:t> takes part</a:t>
            </a:r>
          </a:p>
          <a:p>
            <a:pPr lvl="1"/>
            <a:r>
              <a:rPr lang="nl-NL" dirty="0" smtClean="0">
                <a:solidFill>
                  <a:srgbClr val="666666"/>
                </a:solidFill>
              </a:rPr>
              <a:t>Customer</a:t>
            </a:r>
          </a:p>
          <a:p>
            <a:pPr lvl="1"/>
            <a:r>
              <a:rPr lang="nl-NL" dirty="0" smtClean="0">
                <a:solidFill>
                  <a:srgbClr val="666666"/>
                </a:solidFill>
              </a:rPr>
              <a:t>Product manager</a:t>
            </a:r>
          </a:p>
          <a:p>
            <a:pPr lvl="1"/>
            <a:r>
              <a:rPr lang="nl-NL" dirty="0" smtClean="0">
                <a:solidFill>
                  <a:srgbClr val="666666"/>
                </a:solidFill>
              </a:rPr>
              <a:t>Project manager</a:t>
            </a:r>
          </a:p>
          <a:p>
            <a:pPr lvl="1"/>
            <a:r>
              <a:rPr lang="nl-NL" dirty="0" smtClean="0">
                <a:solidFill>
                  <a:srgbClr val="666666"/>
                </a:solidFill>
              </a:rPr>
              <a:t>Experts ( testers, developers, </a:t>
            </a:r>
            <a:r>
              <a:rPr lang="nl-NL" dirty="0" err="1" smtClean="0">
                <a:solidFill>
                  <a:srgbClr val="666666"/>
                </a:solidFill>
              </a:rPr>
              <a:t>analysts</a:t>
            </a:r>
            <a:r>
              <a:rPr lang="nl-NL" dirty="0" smtClean="0">
                <a:solidFill>
                  <a:srgbClr val="666666"/>
                </a:solidFill>
              </a:rPr>
              <a:t>)</a:t>
            </a:r>
          </a:p>
          <a:p>
            <a:endParaRPr lang="nl-NL" dirty="0" smtClean="0">
              <a:solidFill>
                <a:srgbClr val="666666"/>
              </a:solidFill>
            </a:endParaRPr>
          </a:p>
          <a:p>
            <a:r>
              <a:rPr lang="nl-NL" dirty="0" smtClean="0">
                <a:solidFill>
                  <a:srgbClr val="666666"/>
                </a:solidFill>
              </a:rPr>
              <a:t>Work items are </a:t>
            </a:r>
            <a:r>
              <a:rPr lang="nl-NL" dirty="0" err="1" smtClean="0">
                <a:solidFill>
                  <a:srgbClr val="666666"/>
                </a:solidFill>
              </a:rPr>
              <a:t>chosen</a:t>
            </a:r>
            <a:r>
              <a:rPr lang="nl-NL" dirty="0" smtClean="0">
                <a:solidFill>
                  <a:srgbClr val="666666"/>
                </a:solidFill>
              </a:rPr>
              <a:t> </a:t>
            </a:r>
            <a:r>
              <a:rPr lang="nl-NL" dirty="0" err="1" smtClean="0">
                <a:solidFill>
                  <a:srgbClr val="666666"/>
                </a:solidFill>
              </a:rPr>
              <a:t>from</a:t>
            </a:r>
            <a:r>
              <a:rPr lang="nl-NL" dirty="0" smtClean="0">
                <a:solidFill>
                  <a:srgbClr val="666666"/>
                </a:solidFill>
              </a:rPr>
              <a:t> the </a:t>
            </a:r>
            <a:r>
              <a:rPr lang="nl-NL" dirty="0" err="1" smtClean="0">
                <a:solidFill>
                  <a:srgbClr val="666666"/>
                </a:solidFill>
              </a:rPr>
              <a:t>backlog</a:t>
            </a:r>
            <a:endParaRPr lang="nl-NL" dirty="0" smtClean="0">
              <a:solidFill>
                <a:srgbClr val="666666"/>
              </a:solidFill>
            </a:endParaRPr>
          </a:p>
          <a:p>
            <a:endParaRPr lang="nl-NL" dirty="0">
              <a:solidFill>
                <a:srgbClr val="666666"/>
              </a:solidFill>
            </a:endParaRPr>
          </a:p>
          <a:p>
            <a:r>
              <a:rPr lang="nl-NL" dirty="0" smtClean="0">
                <a:solidFill>
                  <a:srgbClr val="666666"/>
                </a:solidFill>
              </a:rPr>
              <a:t>The </a:t>
            </a:r>
            <a:r>
              <a:rPr lang="nl-NL" dirty="0" err="1" smtClean="0">
                <a:solidFill>
                  <a:srgbClr val="666666"/>
                </a:solidFill>
              </a:rPr>
              <a:t>work</a:t>
            </a:r>
            <a:r>
              <a:rPr lang="nl-NL" dirty="0" smtClean="0">
                <a:solidFill>
                  <a:srgbClr val="666666"/>
                </a:solidFill>
              </a:rPr>
              <a:t> item list = iteration </a:t>
            </a:r>
            <a:r>
              <a:rPr lang="nl-NL" dirty="0" err="1" smtClean="0">
                <a:solidFill>
                  <a:srgbClr val="666666"/>
                </a:solidFill>
              </a:rPr>
              <a:t>backlog</a:t>
            </a:r>
            <a:r>
              <a:rPr lang="nl-NL" dirty="0" smtClean="0">
                <a:solidFill>
                  <a:srgbClr val="666666"/>
                </a:solidFill>
              </a:rPr>
              <a:t> or sprint </a:t>
            </a:r>
            <a:r>
              <a:rPr lang="nl-NL" dirty="0" err="1" smtClean="0">
                <a:solidFill>
                  <a:srgbClr val="666666"/>
                </a:solidFill>
              </a:rPr>
              <a:t>backlog</a:t>
            </a:r>
            <a:endParaRPr lang="en-IE" dirty="0"/>
          </a:p>
        </p:txBody>
      </p:sp>
    </p:spTree>
    <p:extLst>
      <p:ext uri="{BB962C8B-B14F-4D97-AF65-F5344CB8AC3E}">
        <p14:creationId xmlns:p14="http://schemas.microsoft.com/office/powerpoint/2010/main" val="2749806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Product backlog  &amp; iteration ( sprint ) backlog</a:t>
            </a:r>
            <a:endParaRPr lang="nl-BE" dirty="0"/>
          </a:p>
        </p:txBody>
      </p:sp>
      <p:sp>
        <p:nvSpPr>
          <p:cNvPr id="3" name="Slide Number Placeholder 2"/>
          <p:cNvSpPr>
            <a:spLocks noGrp="1"/>
          </p:cNvSpPr>
          <p:nvPr>
            <p:ph type="sldNum" sz="quarter" idx="10"/>
          </p:nvPr>
        </p:nvSpPr>
        <p:spPr/>
        <p:txBody>
          <a:bodyPr/>
          <a:lstStyle/>
          <a:p>
            <a:r>
              <a:rPr lang="nl-NL" smtClean="0"/>
              <a:t>© </a:t>
            </a:r>
            <a:r>
              <a:rPr lang="nl-NL" b="1" smtClean="0"/>
              <a:t>artesis</a:t>
            </a:r>
            <a:r>
              <a:rPr lang="nl-NL" smtClean="0"/>
              <a:t> 2008 | </a:t>
            </a:r>
            <a:fld id="{2451F2DC-AE96-4B3D-8D88-4333B59DE482}" type="slidenum">
              <a:rPr lang="nl-NL" smtClean="0"/>
              <a:pPr/>
              <a:t>24</a:t>
            </a:fld>
            <a:endParaRPr lang="nl-NL"/>
          </a:p>
        </p:txBody>
      </p:sp>
      <p:pic>
        <p:nvPicPr>
          <p:cNvPr id="4" name="Afbeelding 3"/>
          <p:cNvPicPr>
            <a:picLocks noChangeAspect="1"/>
          </p:cNvPicPr>
          <p:nvPr/>
        </p:nvPicPr>
        <p:blipFill>
          <a:blip r:embed="rId2"/>
          <a:stretch>
            <a:fillRect/>
          </a:stretch>
        </p:blipFill>
        <p:spPr>
          <a:xfrm>
            <a:off x="0" y="1700808"/>
            <a:ext cx="9705975" cy="3657600"/>
          </a:xfrm>
          <a:prstGeom prst="rect">
            <a:avLst/>
          </a:prstGeom>
        </p:spPr>
      </p:pic>
    </p:spTree>
    <p:extLst>
      <p:ext uri="{BB962C8B-B14F-4D97-AF65-F5344CB8AC3E}">
        <p14:creationId xmlns:p14="http://schemas.microsoft.com/office/powerpoint/2010/main" val="34741106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Evaluation</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err="1" smtClean="0">
                <a:solidFill>
                  <a:srgbClr val="666666"/>
                </a:solidFill>
              </a:rPr>
              <a:t>Everyone</a:t>
            </a:r>
            <a:r>
              <a:rPr lang="nl-NL" dirty="0" smtClean="0">
                <a:solidFill>
                  <a:srgbClr val="666666"/>
                </a:solidFill>
              </a:rPr>
              <a:t> is present</a:t>
            </a:r>
          </a:p>
          <a:p>
            <a:endParaRPr lang="nl-NL" dirty="0">
              <a:solidFill>
                <a:srgbClr val="666666"/>
              </a:solidFill>
            </a:endParaRPr>
          </a:p>
          <a:p>
            <a:r>
              <a:rPr lang="nl-NL" dirty="0" smtClean="0">
                <a:solidFill>
                  <a:srgbClr val="666666"/>
                </a:solidFill>
              </a:rPr>
              <a:t>Start </a:t>
            </a:r>
            <a:r>
              <a:rPr lang="nl-NL" dirty="0" err="1" smtClean="0">
                <a:solidFill>
                  <a:srgbClr val="666666"/>
                </a:solidFill>
              </a:rPr>
              <a:t>evaluation</a:t>
            </a:r>
            <a:r>
              <a:rPr lang="nl-NL" dirty="0" smtClean="0">
                <a:solidFill>
                  <a:srgbClr val="666666"/>
                </a:solidFill>
              </a:rPr>
              <a:t> meeting </a:t>
            </a:r>
            <a:r>
              <a:rPr lang="nl-NL" dirty="0" err="1" smtClean="0">
                <a:solidFill>
                  <a:srgbClr val="666666"/>
                </a:solidFill>
              </a:rPr>
              <a:t>with</a:t>
            </a:r>
            <a:r>
              <a:rPr lang="nl-NL" dirty="0" smtClean="0">
                <a:solidFill>
                  <a:srgbClr val="666666"/>
                </a:solidFill>
              </a:rPr>
              <a:t>:</a:t>
            </a:r>
          </a:p>
          <a:p>
            <a:pPr lvl="1"/>
            <a:endParaRPr lang="nl-NL" dirty="0" smtClean="0">
              <a:solidFill>
                <a:srgbClr val="666666"/>
              </a:solidFill>
            </a:endParaRPr>
          </a:p>
          <a:p>
            <a:pPr lvl="1"/>
            <a:r>
              <a:rPr lang="nl-NL" dirty="0" err="1" smtClean="0">
                <a:solidFill>
                  <a:srgbClr val="666666"/>
                </a:solidFill>
              </a:rPr>
              <a:t>Compare</a:t>
            </a:r>
            <a:r>
              <a:rPr lang="nl-NL" dirty="0" smtClean="0">
                <a:solidFill>
                  <a:srgbClr val="666666"/>
                </a:solidFill>
              </a:rPr>
              <a:t> the </a:t>
            </a:r>
            <a:r>
              <a:rPr lang="nl-NL" dirty="0" err="1" smtClean="0">
                <a:solidFill>
                  <a:srgbClr val="666666"/>
                </a:solidFill>
              </a:rPr>
              <a:t>desired</a:t>
            </a:r>
            <a:r>
              <a:rPr lang="nl-NL" dirty="0" smtClean="0">
                <a:solidFill>
                  <a:srgbClr val="666666"/>
                </a:solidFill>
              </a:rPr>
              <a:t> / </a:t>
            </a:r>
            <a:r>
              <a:rPr lang="nl-NL" dirty="0" err="1" smtClean="0">
                <a:solidFill>
                  <a:srgbClr val="666666"/>
                </a:solidFill>
              </a:rPr>
              <a:t>executed</a:t>
            </a:r>
            <a:r>
              <a:rPr lang="nl-NL" dirty="0" smtClean="0">
                <a:solidFill>
                  <a:srgbClr val="666666"/>
                </a:solidFill>
              </a:rPr>
              <a:t> output</a:t>
            </a:r>
          </a:p>
          <a:p>
            <a:pPr lvl="1"/>
            <a:endParaRPr lang="nl-NL" dirty="0" smtClean="0">
              <a:solidFill>
                <a:srgbClr val="666666"/>
              </a:solidFill>
            </a:endParaRPr>
          </a:p>
          <a:p>
            <a:pPr lvl="1">
              <a:buFont typeface="Symbol" panose="05050102010706020507" pitchFamily="18" charset="2"/>
              <a:buChar char="Þ"/>
            </a:pPr>
            <a:r>
              <a:rPr lang="nl-NL" dirty="0" err="1" smtClean="0">
                <a:solidFill>
                  <a:srgbClr val="666666"/>
                </a:solidFill>
              </a:rPr>
              <a:t>Discuss</a:t>
            </a:r>
            <a:r>
              <a:rPr lang="nl-NL" dirty="0" smtClean="0">
                <a:solidFill>
                  <a:srgbClr val="666666"/>
                </a:solidFill>
              </a:rPr>
              <a:t> </a:t>
            </a:r>
            <a:r>
              <a:rPr lang="nl-NL" dirty="0" err="1" smtClean="0">
                <a:solidFill>
                  <a:srgbClr val="666666"/>
                </a:solidFill>
              </a:rPr>
              <a:t>if</a:t>
            </a:r>
            <a:r>
              <a:rPr lang="nl-NL" dirty="0" smtClean="0">
                <a:solidFill>
                  <a:srgbClr val="666666"/>
                </a:solidFill>
              </a:rPr>
              <a:t> </a:t>
            </a:r>
            <a:r>
              <a:rPr lang="nl-NL" dirty="0" err="1" smtClean="0">
                <a:solidFill>
                  <a:srgbClr val="666666"/>
                </a:solidFill>
              </a:rPr>
              <a:t>w</a:t>
            </a:r>
            <a:r>
              <a:rPr lang="nl-NL" dirty="0" err="1" smtClean="0">
                <a:solidFill>
                  <a:srgbClr val="666666"/>
                </a:solidFill>
              </a:rPr>
              <a:t>ork</a:t>
            </a:r>
            <a:r>
              <a:rPr lang="nl-NL" dirty="0" smtClean="0">
                <a:solidFill>
                  <a:srgbClr val="666666"/>
                </a:solidFill>
              </a:rPr>
              <a:t> items are </a:t>
            </a:r>
            <a:r>
              <a:rPr lang="nl-NL" dirty="0" err="1" smtClean="0">
                <a:solidFill>
                  <a:srgbClr val="666666"/>
                </a:solidFill>
              </a:rPr>
              <a:t>finished</a:t>
            </a:r>
            <a:endParaRPr lang="nl-NL" dirty="0" smtClean="0">
              <a:solidFill>
                <a:srgbClr val="666666"/>
              </a:solidFill>
            </a:endParaRPr>
          </a:p>
          <a:p>
            <a:pPr lvl="1">
              <a:buFont typeface="Symbol" panose="05050102010706020507" pitchFamily="18" charset="2"/>
              <a:buChar char="Þ"/>
            </a:pPr>
            <a:endParaRPr lang="nl-NL" dirty="0" smtClean="0">
              <a:solidFill>
                <a:srgbClr val="666666"/>
              </a:solidFill>
            </a:endParaRPr>
          </a:p>
          <a:p>
            <a:pPr lvl="1"/>
            <a:r>
              <a:rPr lang="nl-NL" dirty="0" smtClean="0">
                <a:solidFill>
                  <a:srgbClr val="666666"/>
                </a:solidFill>
              </a:rPr>
              <a:t>Is de werkwijze optimaal: wat gaat er goed, wat kan er beter</a:t>
            </a:r>
          </a:p>
          <a:p>
            <a:pPr lvl="1"/>
            <a:endParaRPr lang="nl-NL" dirty="0" smtClean="0">
              <a:solidFill>
                <a:srgbClr val="666666"/>
              </a:solidFill>
            </a:endParaRPr>
          </a:p>
          <a:p>
            <a:pPr lvl="1"/>
            <a:r>
              <a:rPr lang="nl-NL" dirty="0" smtClean="0">
                <a:solidFill>
                  <a:srgbClr val="666666"/>
                </a:solidFill>
              </a:rPr>
              <a:t>=&gt; Bij verbeterpunten worden hier direct acties gekoppeld</a:t>
            </a:r>
          </a:p>
          <a:p>
            <a:pPr lvl="1"/>
            <a:endParaRPr lang="nl-NL" dirty="0" smtClean="0">
              <a:solidFill>
                <a:srgbClr val="666666"/>
              </a:solidFill>
            </a:endParaRPr>
          </a:p>
          <a:p>
            <a:endParaRPr lang="en-IE" dirty="0"/>
          </a:p>
        </p:txBody>
      </p:sp>
    </p:spTree>
    <p:extLst>
      <p:ext uri="{BB962C8B-B14F-4D97-AF65-F5344CB8AC3E}">
        <p14:creationId xmlns:p14="http://schemas.microsoft.com/office/powerpoint/2010/main" val="362848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Roll</a:t>
            </a:r>
            <a:r>
              <a:rPr lang="nl-BE" dirty="0" smtClean="0"/>
              <a:t>: Customer ( stakeholder) &amp; Product </a:t>
            </a:r>
            <a:r>
              <a:rPr lang="nl-BE" dirty="0" err="1" smtClean="0"/>
              <a:t>Owner</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Oulu ( Finland)</a:t>
            </a:r>
          </a:p>
          <a:p>
            <a:pPr lvl="1"/>
            <a:endParaRPr lang="nl-NL" dirty="0" smtClean="0">
              <a:solidFill>
                <a:srgbClr val="666666"/>
              </a:solidFill>
            </a:endParaRPr>
          </a:p>
          <a:p>
            <a:pPr lvl="1"/>
            <a:r>
              <a:rPr lang="nl-NL" dirty="0" smtClean="0">
                <a:solidFill>
                  <a:srgbClr val="666666"/>
                </a:solidFill>
              </a:rPr>
              <a:t>Project = </a:t>
            </a:r>
            <a:r>
              <a:rPr lang="nl-NL" dirty="0" err="1" smtClean="0">
                <a:solidFill>
                  <a:srgbClr val="666666"/>
                </a:solidFill>
              </a:rPr>
              <a:t>Responsibilty</a:t>
            </a:r>
            <a:r>
              <a:rPr lang="nl-NL" dirty="0" smtClean="0">
                <a:solidFill>
                  <a:srgbClr val="666666"/>
                </a:solidFill>
              </a:rPr>
              <a:t> of customer</a:t>
            </a:r>
          </a:p>
          <a:p>
            <a:pPr lvl="1"/>
            <a:r>
              <a:rPr lang="nl-NL" dirty="0" smtClean="0">
                <a:solidFill>
                  <a:srgbClr val="666666"/>
                </a:solidFill>
              </a:rPr>
              <a:t>Start Project : </a:t>
            </a:r>
          </a:p>
          <a:p>
            <a:pPr lvl="2"/>
            <a:r>
              <a:rPr lang="nl-NL" sz="1800" dirty="0" smtClean="0">
                <a:solidFill>
                  <a:srgbClr val="666666"/>
                </a:solidFill>
              </a:rPr>
              <a:t>Customer </a:t>
            </a:r>
            <a:r>
              <a:rPr lang="nl-NL" sz="1800" dirty="0" err="1" smtClean="0">
                <a:solidFill>
                  <a:srgbClr val="666666"/>
                </a:solidFill>
              </a:rPr>
              <a:t>decides</a:t>
            </a:r>
            <a:r>
              <a:rPr lang="nl-NL" sz="1800" dirty="0" smtClean="0">
                <a:solidFill>
                  <a:srgbClr val="666666"/>
                </a:solidFill>
              </a:rPr>
              <a:t> scope </a:t>
            </a:r>
            <a:r>
              <a:rPr lang="nl-NL" sz="1800" dirty="0" err="1" smtClean="0">
                <a:solidFill>
                  <a:srgbClr val="666666"/>
                </a:solidFill>
              </a:rPr>
              <a:t>and</a:t>
            </a:r>
            <a:r>
              <a:rPr lang="nl-NL" sz="1800" dirty="0" smtClean="0">
                <a:solidFill>
                  <a:srgbClr val="666666"/>
                </a:solidFill>
              </a:rPr>
              <a:t> </a:t>
            </a:r>
            <a:r>
              <a:rPr lang="nl-NL" sz="1800" dirty="0" err="1" smtClean="0">
                <a:solidFill>
                  <a:srgbClr val="666666"/>
                </a:solidFill>
              </a:rPr>
              <a:t>requirements</a:t>
            </a:r>
            <a:endParaRPr lang="nl-NL" sz="1800" dirty="0" smtClean="0">
              <a:solidFill>
                <a:srgbClr val="666666"/>
              </a:solidFill>
            </a:endParaRPr>
          </a:p>
          <a:p>
            <a:pPr lvl="2"/>
            <a:r>
              <a:rPr lang="nl-NL" sz="1800" dirty="0" err="1" smtClean="0">
                <a:solidFill>
                  <a:srgbClr val="666666"/>
                </a:solidFill>
              </a:rPr>
              <a:t>Creates</a:t>
            </a:r>
            <a:r>
              <a:rPr lang="nl-NL" sz="1800" dirty="0" smtClean="0">
                <a:solidFill>
                  <a:srgbClr val="666666"/>
                </a:solidFill>
              </a:rPr>
              <a:t> Project backlog</a:t>
            </a:r>
          </a:p>
          <a:p>
            <a:pPr lvl="2"/>
            <a:r>
              <a:rPr lang="nl-NL" sz="1800" dirty="0" smtClean="0">
                <a:solidFill>
                  <a:srgbClr val="666666"/>
                </a:solidFill>
              </a:rPr>
              <a:t>Transfer </a:t>
            </a:r>
            <a:r>
              <a:rPr lang="nl-NL" sz="1800" dirty="0" err="1" smtClean="0">
                <a:solidFill>
                  <a:srgbClr val="666666"/>
                </a:solidFill>
              </a:rPr>
              <a:t>backlog</a:t>
            </a:r>
            <a:r>
              <a:rPr lang="nl-NL" sz="1800" dirty="0" smtClean="0">
                <a:solidFill>
                  <a:srgbClr val="666666"/>
                </a:solidFill>
              </a:rPr>
              <a:t> </a:t>
            </a:r>
            <a:r>
              <a:rPr lang="nl-NL" sz="1800" dirty="0" err="1" smtClean="0">
                <a:solidFill>
                  <a:srgbClr val="666666"/>
                </a:solidFill>
              </a:rPr>
              <a:t>work</a:t>
            </a:r>
            <a:r>
              <a:rPr lang="nl-NL" sz="1800" dirty="0" smtClean="0">
                <a:solidFill>
                  <a:srgbClr val="666666"/>
                </a:solidFill>
              </a:rPr>
              <a:t> items </a:t>
            </a:r>
            <a:r>
              <a:rPr lang="nl-NL" sz="1800" dirty="0" err="1" smtClean="0">
                <a:solidFill>
                  <a:srgbClr val="666666"/>
                </a:solidFill>
              </a:rPr>
              <a:t>to</a:t>
            </a:r>
            <a:r>
              <a:rPr lang="nl-NL" sz="1800" dirty="0" smtClean="0">
                <a:solidFill>
                  <a:srgbClr val="666666"/>
                </a:solidFill>
              </a:rPr>
              <a:t> iteration planning</a:t>
            </a:r>
          </a:p>
          <a:p>
            <a:pPr lvl="1"/>
            <a:r>
              <a:rPr lang="nl-NL" sz="2000" dirty="0" smtClean="0">
                <a:solidFill>
                  <a:srgbClr val="666666"/>
                </a:solidFill>
              </a:rPr>
              <a:t>Start iteration:</a:t>
            </a:r>
          </a:p>
          <a:p>
            <a:pPr lvl="2"/>
            <a:r>
              <a:rPr lang="nl-NL" sz="1800" dirty="0" smtClean="0">
                <a:solidFill>
                  <a:srgbClr val="666666"/>
                </a:solidFill>
              </a:rPr>
              <a:t>Planning of iteration</a:t>
            </a:r>
          </a:p>
          <a:p>
            <a:pPr lvl="2"/>
            <a:r>
              <a:rPr lang="nl-NL" sz="1800" i="1" dirty="0" smtClean="0">
                <a:solidFill>
                  <a:srgbClr val="666666"/>
                </a:solidFill>
              </a:rPr>
              <a:t>User </a:t>
            </a:r>
            <a:r>
              <a:rPr lang="nl-NL" sz="1800" i="1" dirty="0" err="1" smtClean="0">
                <a:solidFill>
                  <a:srgbClr val="666666"/>
                </a:solidFill>
              </a:rPr>
              <a:t>stories</a:t>
            </a:r>
            <a:r>
              <a:rPr lang="nl-NL" sz="1800" i="1" dirty="0" smtClean="0">
                <a:solidFill>
                  <a:srgbClr val="666666"/>
                </a:solidFill>
              </a:rPr>
              <a:t> are </a:t>
            </a:r>
            <a:r>
              <a:rPr lang="nl-NL" sz="1800" i="1" dirty="0" err="1" smtClean="0">
                <a:solidFill>
                  <a:srgbClr val="666666"/>
                </a:solidFill>
              </a:rPr>
              <a:t>carried</a:t>
            </a:r>
            <a:r>
              <a:rPr lang="nl-NL" sz="1800" i="1" dirty="0" smtClean="0">
                <a:solidFill>
                  <a:srgbClr val="666666"/>
                </a:solidFill>
              </a:rPr>
              <a:t> </a:t>
            </a:r>
            <a:r>
              <a:rPr lang="nl-NL" sz="1800" i="1" dirty="0" smtClean="0">
                <a:solidFill>
                  <a:srgbClr val="666666"/>
                </a:solidFill>
              </a:rPr>
              <a:t>out + </a:t>
            </a:r>
            <a:r>
              <a:rPr lang="nl-NL" sz="1800" i="1" dirty="0" err="1" smtClean="0">
                <a:solidFill>
                  <a:srgbClr val="666666"/>
                </a:solidFill>
              </a:rPr>
              <a:t>use</a:t>
            </a:r>
            <a:r>
              <a:rPr lang="nl-NL" sz="1800" i="1" dirty="0" smtClean="0">
                <a:solidFill>
                  <a:srgbClr val="666666"/>
                </a:solidFill>
              </a:rPr>
              <a:t> cases</a:t>
            </a:r>
            <a:endParaRPr lang="nl-NL" sz="1800" i="1" dirty="0" smtClean="0">
              <a:solidFill>
                <a:srgbClr val="666666"/>
              </a:solidFill>
            </a:endParaRPr>
          </a:p>
          <a:p>
            <a:pPr lvl="1"/>
            <a:r>
              <a:rPr lang="nl-NL" sz="2000" dirty="0" smtClean="0">
                <a:solidFill>
                  <a:srgbClr val="666666"/>
                </a:solidFill>
              </a:rPr>
              <a:t>End of iteration:</a:t>
            </a:r>
          </a:p>
          <a:p>
            <a:pPr lvl="2"/>
            <a:r>
              <a:rPr lang="nl-NL" sz="1800" dirty="0" err="1" smtClean="0">
                <a:solidFill>
                  <a:srgbClr val="666666"/>
                </a:solidFill>
              </a:rPr>
              <a:t>Validation</a:t>
            </a:r>
            <a:r>
              <a:rPr lang="nl-NL" sz="1800" dirty="0" smtClean="0">
                <a:solidFill>
                  <a:srgbClr val="666666"/>
                </a:solidFill>
              </a:rPr>
              <a:t> of output</a:t>
            </a:r>
          </a:p>
          <a:p>
            <a:pPr lvl="2"/>
            <a:endParaRPr lang="nl-NL" sz="1800" dirty="0" smtClean="0">
              <a:solidFill>
                <a:srgbClr val="666666"/>
              </a:solidFill>
            </a:endParaRPr>
          </a:p>
          <a:p>
            <a:pPr lvl="1"/>
            <a:endParaRPr lang="nl-NL" dirty="0" smtClean="0">
              <a:solidFill>
                <a:srgbClr val="666666"/>
              </a:solidFill>
            </a:endParaRPr>
          </a:p>
          <a:p>
            <a:pPr lvl="1"/>
            <a:endParaRPr lang="nl-NL" dirty="0" smtClean="0">
              <a:solidFill>
                <a:srgbClr val="666666"/>
              </a:solidFill>
            </a:endParaRPr>
          </a:p>
          <a:p>
            <a:endParaRPr lang="en-IE" dirty="0"/>
          </a:p>
        </p:txBody>
      </p:sp>
    </p:spTree>
    <p:extLst>
      <p:ext uri="{BB962C8B-B14F-4D97-AF65-F5344CB8AC3E}">
        <p14:creationId xmlns:p14="http://schemas.microsoft.com/office/powerpoint/2010/main" val="1580648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Roll</a:t>
            </a:r>
            <a:r>
              <a:rPr lang="nl-BE" dirty="0" smtClean="0"/>
              <a:t>: Development Team</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Team = </a:t>
            </a:r>
            <a:r>
              <a:rPr lang="nl-NL" dirty="0" err="1" smtClean="0">
                <a:solidFill>
                  <a:srgbClr val="666666"/>
                </a:solidFill>
              </a:rPr>
              <a:t>Antwerp</a:t>
            </a:r>
            <a:r>
              <a:rPr lang="nl-NL" dirty="0" smtClean="0">
                <a:solidFill>
                  <a:srgbClr val="666666"/>
                </a:solidFill>
              </a:rPr>
              <a:t> </a:t>
            </a:r>
          </a:p>
          <a:p>
            <a:pPr lvl="1"/>
            <a:r>
              <a:rPr lang="nl-NL" dirty="0" err="1" smtClean="0">
                <a:solidFill>
                  <a:srgbClr val="666666"/>
                </a:solidFill>
              </a:rPr>
              <a:t>Execution</a:t>
            </a:r>
            <a:r>
              <a:rPr lang="nl-NL" dirty="0" smtClean="0">
                <a:solidFill>
                  <a:srgbClr val="666666"/>
                </a:solidFill>
              </a:rPr>
              <a:t> of project</a:t>
            </a:r>
          </a:p>
          <a:p>
            <a:pPr lvl="1"/>
            <a:r>
              <a:rPr lang="nl-NL" dirty="0" smtClean="0">
                <a:solidFill>
                  <a:srgbClr val="666666"/>
                </a:solidFill>
              </a:rPr>
              <a:t>Team is </a:t>
            </a:r>
            <a:r>
              <a:rPr lang="nl-NL" dirty="0" err="1" smtClean="0">
                <a:solidFill>
                  <a:srgbClr val="666666"/>
                </a:solidFill>
              </a:rPr>
              <a:t>self-organized</a:t>
            </a:r>
            <a:r>
              <a:rPr lang="nl-NL" dirty="0" smtClean="0">
                <a:solidFill>
                  <a:srgbClr val="666666"/>
                </a:solidFill>
              </a:rPr>
              <a:t>, (</a:t>
            </a:r>
            <a:r>
              <a:rPr lang="nl-NL" dirty="0" err="1" smtClean="0">
                <a:solidFill>
                  <a:srgbClr val="666666"/>
                </a:solidFill>
              </a:rPr>
              <a:t>during</a:t>
            </a:r>
            <a:r>
              <a:rPr lang="nl-NL" dirty="0" smtClean="0">
                <a:solidFill>
                  <a:srgbClr val="666666"/>
                </a:solidFill>
              </a:rPr>
              <a:t> kick off, </a:t>
            </a:r>
            <a:r>
              <a:rPr lang="nl-NL" dirty="0" err="1" smtClean="0">
                <a:solidFill>
                  <a:srgbClr val="666666"/>
                </a:solidFill>
              </a:rPr>
              <a:t>work</a:t>
            </a:r>
            <a:r>
              <a:rPr lang="nl-NL" dirty="0" smtClean="0">
                <a:solidFill>
                  <a:srgbClr val="666666"/>
                </a:solidFill>
              </a:rPr>
              <a:t> has been </a:t>
            </a:r>
            <a:r>
              <a:rPr lang="nl-NL" dirty="0" err="1" smtClean="0">
                <a:solidFill>
                  <a:srgbClr val="666666"/>
                </a:solidFill>
              </a:rPr>
              <a:t>planned</a:t>
            </a:r>
            <a:r>
              <a:rPr lang="nl-NL" dirty="0" smtClean="0">
                <a:solidFill>
                  <a:srgbClr val="666666"/>
                </a:solidFill>
              </a:rPr>
              <a:t>)</a:t>
            </a:r>
          </a:p>
          <a:p>
            <a:endParaRPr lang="nl-NL" dirty="0" smtClean="0">
              <a:solidFill>
                <a:srgbClr val="666666"/>
              </a:solidFill>
            </a:endParaRPr>
          </a:p>
          <a:p>
            <a:r>
              <a:rPr lang="nl-NL" dirty="0" smtClean="0">
                <a:solidFill>
                  <a:srgbClr val="666666"/>
                </a:solidFill>
              </a:rPr>
              <a:t>Project Manager</a:t>
            </a:r>
          </a:p>
          <a:p>
            <a:pPr lvl="1"/>
            <a:r>
              <a:rPr lang="nl-NL" dirty="0" smtClean="0">
                <a:solidFill>
                  <a:srgbClr val="666666"/>
                </a:solidFill>
              </a:rPr>
              <a:t>Change of </a:t>
            </a:r>
            <a:r>
              <a:rPr lang="nl-NL" dirty="0" err="1" smtClean="0">
                <a:solidFill>
                  <a:srgbClr val="666666"/>
                </a:solidFill>
              </a:rPr>
              <a:t>roll</a:t>
            </a:r>
            <a:r>
              <a:rPr lang="nl-NL" dirty="0" smtClean="0">
                <a:solidFill>
                  <a:srgbClr val="666666"/>
                </a:solidFill>
              </a:rPr>
              <a:t> (per sprint)</a:t>
            </a:r>
            <a:endParaRPr lang="nl-NL" dirty="0" smtClean="0">
              <a:solidFill>
                <a:srgbClr val="666666"/>
              </a:solidFill>
            </a:endParaRPr>
          </a:p>
          <a:p>
            <a:pPr lvl="1"/>
            <a:r>
              <a:rPr lang="nl-NL" dirty="0" err="1" smtClean="0">
                <a:solidFill>
                  <a:srgbClr val="666666"/>
                </a:solidFill>
              </a:rPr>
              <a:t>Finalization</a:t>
            </a:r>
            <a:r>
              <a:rPr lang="nl-NL" dirty="0" smtClean="0">
                <a:solidFill>
                  <a:srgbClr val="666666"/>
                </a:solidFill>
              </a:rPr>
              <a:t> of planning:</a:t>
            </a:r>
            <a:endParaRPr lang="nl-NL" dirty="0" smtClean="0">
              <a:solidFill>
                <a:srgbClr val="666666"/>
              </a:solidFill>
            </a:endParaRPr>
          </a:p>
          <a:p>
            <a:pPr lvl="2"/>
            <a:r>
              <a:rPr lang="nl-NL" dirty="0" err="1" smtClean="0">
                <a:solidFill>
                  <a:srgbClr val="666666"/>
                </a:solidFill>
              </a:rPr>
              <a:t>Focal</a:t>
            </a:r>
            <a:r>
              <a:rPr lang="nl-NL" dirty="0" smtClean="0">
                <a:solidFill>
                  <a:srgbClr val="666666"/>
                </a:solidFill>
              </a:rPr>
              <a:t> Point of Contact </a:t>
            </a:r>
            <a:r>
              <a:rPr lang="nl-NL" dirty="0" err="1" smtClean="0">
                <a:solidFill>
                  <a:srgbClr val="666666"/>
                </a:solidFill>
              </a:rPr>
              <a:t>during</a:t>
            </a:r>
            <a:r>
              <a:rPr lang="nl-NL" dirty="0" smtClean="0">
                <a:solidFill>
                  <a:srgbClr val="666666"/>
                </a:solidFill>
              </a:rPr>
              <a:t> sprint / meetings</a:t>
            </a:r>
          </a:p>
          <a:p>
            <a:pPr lvl="2"/>
            <a:r>
              <a:rPr lang="nl-NL" dirty="0" err="1" smtClean="0">
                <a:solidFill>
                  <a:srgbClr val="666666"/>
                </a:solidFill>
              </a:rPr>
              <a:t>Organize</a:t>
            </a:r>
            <a:r>
              <a:rPr lang="nl-NL" dirty="0" smtClean="0">
                <a:solidFill>
                  <a:srgbClr val="666666"/>
                </a:solidFill>
              </a:rPr>
              <a:t> </a:t>
            </a:r>
            <a:r>
              <a:rPr lang="nl-NL" dirty="0" err="1" smtClean="0">
                <a:solidFill>
                  <a:srgbClr val="666666"/>
                </a:solidFill>
              </a:rPr>
              <a:t>kickoff</a:t>
            </a:r>
            <a:r>
              <a:rPr lang="nl-NL" dirty="0" smtClean="0">
                <a:solidFill>
                  <a:srgbClr val="666666"/>
                </a:solidFill>
              </a:rPr>
              <a:t> –</a:t>
            </a:r>
            <a:r>
              <a:rPr lang="nl-NL" dirty="0" err="1" smtClean="0">
                <a:solidFill>
                  <a:srgbClr val="666666"/>
                </a:solidFill>
              </a:rPr>
              <a:t>and</a:t>
            </a:r>
            <a:r>
              <a:rPr lang="nl-NL" dirty="0" smtClean="0">
                <a:solidFill>
                  <a:srgbClr val="666666"/>
                </a:solidFill>
              </a:rPr>
              <a:t>  </a:t>
            </a:r>
            <a:r>
              <a:rPr lang="nl-NL" dirty="0" err="1" smtClean="0">
                <a:solidFill>
                  <a:srgbClr val="666666"/>
                </a:solidFill>
              </a:rPr>
              <a:t>evaluation</a:t>
            </a:r>
            <a:r>
              <a:rPr lang="nl-NL" dirty="0" smtClean="0">
                <a:solidFill>
                  <a:srgbClr val="666666"/>
                </a:solidFill>
              </a:rPr>
              <a:t> meeting</a:t>
            </a:r>
          </a:p>
          <a:p>
            <a:pPr lvl="2"/>
            <a:r>
              <a:rPr lang="nl-NL" dirty="0" err="1" smtClean="0">
                <a:solidFill>
                  <a:srgbClr val="666666"/>
                </a:solidFill>
              </a:rPr>
              <a:t>Discussion</a:t>
            </a:r>
            <a:r>
              <a:rPr lang="nl-NL" dirty="0" smtClean="0">
                <a:solidFill>
                  <a:srgbClr val="666666"/>
                </a:solidFill>
              </a:rPr>
              <a:t> of sprint planning</a:t>
            </a:r>
            <a:endParaRPr lang="nl-NL" dirty="0" smtClean="0">
              <a:solidFill>
                <a:srgbClr val="666666"/>
              </a:solidFill>
            </a:endParaRPr>
          </a:p>
          <a:p>
            <a:pPr lvl="2"/>
            <a:r>
              <a:rPr lang="nl-NL" dirty="0" err="1" smtClean="0">
                <a:solidFill>
                  <a:srgbClr val="666666"/>
                </a:solidFill>
              </a:rPr>
              <a:t>Weekly</a:t>
            </a:r>
            <a:r>
              <a:rPr lang="nl-NL" dirty="0" smtClean="0">
                <a:solidFill>
                  <a:srgbClr val="666666"/>
                </a:solidFill>
              </a:rPr>
              <a:t> meeting </a:t>
            </a:r>
            <a:r>
              <a:rPr lang="nl-NL" dirty="0" err="1" smtClean="0">
                <a:solidFill>
                  <a:srgbClr val="666666"/>
                </a:solidFill>
              </a:rPr>
              <a:t>with</a:t>
            </a:r>
            <a:r>
              <a:rPr lang="nl-NL" dirty="0" smtClean="0">
                <a:solidFill>
                  <a:srgbClr val="666666"/>
                </a:solidFill>
              </a:rPr>
              <a:t> Tom Peeters ( + </a:t>
            </a:r>
            <a:r>
              <a:rPr lang="nl-NL" dirty="0" err="1" smtClean="0">
                <a:solidFill>
                  <a:srgbClr val="666666"/>
                </a:solidFill>
              </a:rPr>
              <a:t>preparation</a:t>
            </a:r>
            <a:r>
              <a:rPr lang="nl-NL" dirty="0" smtClean="0">
                <a:solidFill>
                  <a:srgbClr val="666666"/>
                </a:solidFill>
              </a:rPr>
              <a:t> )</a:t>
            </a:r>
            <a:endParaRPr lang="nl-NL" dirty="0" smtClean="0">
              <a:solidFill>
                <a:srgbClr val="666666"/>
              </a:solidFill>
            </a:endParaRPr>
          </a:p>
          <a:p>
            <a:endParaRPr lang="en-IE" dirty="0"/>
          </a:p>
        </p:txBody>
      </p:sp>
    </p:spTree>
    <p:extLst>
      <p:ext uri="{BB962C8B-B14F-4D97-AF65-F5344CB8AC3E}">
        <p14:creationId xmlns:p14="http://schemas.microsoft.com/office/powerpoint/2010/main" val="2325993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Roll</a:t>
            </a:r>
            <a:r>
              <a:rPr lang="nl-BE" dirty="0" smtClean="0"/>
              <a:t>: Development </a:t>
            </a:r>
            <a:r>
              <a:rPr lang="nl-BE" dirty="0" smtClean="0"/>
              <a:t>Team </a:t>
            </a:r>
            <a:endParaRPr lang="nl-BE" dirty="0"/>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Developer</a:t>
            </a:r>
            <a:endParaRPr lang="nl-NL" dirty="0" smtClean="0">
              <a:solidFill>
                <a:srgbClr val="666666"/>
              </a:solidFill>
            </a:endParaRPr>
          </a:p>
          <a:p>
            <a:pPr lvl="1"/>
            <a:r>
              <a:rPr lang="nl-NL" dirty="0" smtClean="0">
                <a:solidFill>
                  <a:srgbClr val="666666"/>
                </a:solidFill>
              </a:rPr>
              <a:t>Betrokken bij requirements, inschatten van work items ( discussie tijdens kick off)</a:t>
            </a:r>
          </a:p>
          <a:p>
            <a:pPr lvl="1"/>
            <a:r>
              <a:rPr lang="nl-NL" dirty="0" smtClean="0">
                <a:solidFill>
                  <a:srgbClr val="666666"/>
                </a:solidFill>
              </a:rPr>
              <a:t>Development( </a:t>
            </a:r>
            <a:r>
              <a:rPr lang="nl-NL" dirty="0" smtClean="0">
                <a:solidFill>
                  <a:srgbClr val="666666"/>
                </a:solidFill>
              </a:rPr>
              <a:t>code )</a:t>
            </a:r>
          </a:p>
          <a:p>
            <a:pPr lvl="1"/>
            <a:r>
              <a:rPr lang="nl-NL" dirty="0" smtClean="0">
                <a:solidFill>
                  <a:srgbClr val="666666"/>
                </a:solidFill>
              </a:rPr>
              <a:t>Architecture</a:t>
            </a:r>
            <a:endParaRPr lang="nl-NL" dirty="0" smtClean="0">
              <a:solidFill>
                <a:srgbClr val="666666"/>
              </a:solidFill>
            </a:endParaRPr>
          </a:p>
          <a:p>
            <a:pPr lvl="2"/>
            <a:r>
              <a:rPr lang="nl-NL" dirty="0" smtClean="0">
                <a:solidFill>
                  <a:srgbClr val="666666"/>
                </a:solidFill>
              </a:rPr>
              <a:t>Pair Programming !</a:t>
            </a:r>
          </a:p>
          <a:p>
            <a:endParaRPr lang="nl-NL" dirty="0">
              <a:solidFill>
                <a:srgbClr val="666666"/>
              </a:solidFill>
            </a:endParaRPr>
          </a:p>
          <a:p>
            <a:r>
              <a:rPr lang="nl-NL" dirty="0" smtClean="0">
                <a:solidFill>
                  <a:srgbClr val="666666"/>
                </a:solidFill>
              </a:rPr>
              <a:t>Tester</a:t>
            </a:r>
          </a:p>
          <a:p>
            <a:pPr lvl="1"/>
            <a:r>
              <a:rPr lang="nl-NL" dirty="0" smtClean="0">
                <a:solidFill>
                  <a:srgbClr val="666666"/>
                </a:solidFill>
              </a:rPr>
              <a:t>Testen van work items</a:t>
            </a:r>
          </a:p>
          <a:p>
            <a:pPr lvl="1"/>
            <a:r>
              <a:rPr lang="nl-NL" dirty="0" smtClean="0">
                <a:solidFill>
                  <a:srgbClr val="666666"/>
                </a:solidFill>
              </a:rPr>
              <a:t>Uitschrijven &amp; coderen van test plannen</a:t>
            </a:r>
          </a:p>
          <a:p>
            <a:pPr lvl="1"/>
            <a:r>
              <a:rPr lang="nl-NL" dirty="0" smtClean="0">
                <a:solidFill>
                  <a:srgbClr val="666666"/>
                </a:solidFill>
              </a:rPr>
              <a:t>Coderen</a:t>
            </a:r>
          </a:p>
          <a:p>
            <a:pPr lvl="1"/>
            <a:r>
              <a:rPr lang="nl-NL" dirty="0" smtClean="0">
                <a:solidFill>
                  <a:srgbClr val="666666"/>
                </a:solidFill>
              </a:rPr>
              <a:t>Uitwerken van deployment</a:t>
            </a:r>
          </a:p>
          <a:p>
            <a:pPr lvl="1"/>
            <a:endParaRPr lang="nl-NL" dirty="0" smtClean="0">
              <a:solidFill>
                <a:srgbClr val="666666"/>
              </a:solidFill>
            </a:endParaRPr>
          </a:p>
          <a:p>
            <a:endParaRPr lang="en-IE" dirty="0"/>
          </a:p>
        </p:txBody>
      </p:sp>
    </p:spTree>
    <p:extLst>
      <p:ext uri="{BB962C8B-B14F-4D97-AF65-F5344CB8AC3E}">
        <p14:creationId xmlns:p14="http://schemas.microsoft.com/office/powerpoint/2010/main" val="2072257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Organization</a:t>
            </a:r>
            <a:endParaRPr lang="en-US" dirty="0"/>
          </a:p>
        </p:txBody>
      </p:sp>
      <p:pic>
        <p:nvPicPr>
          <p:cNvPr id="5" name="Afbeelding 4"/>
          <p:cNvPicPr>
            <a:picLocks noChangeAspect="1"/>
          </p:cNvPicPr>
          <p:nvPr/>
        </p:nvPicPr>
        <p:blipFill>
          <a:blip r:embed="rId2"/>
          <a:stretch>
            <a:fillRect/>
          </a:stretch>
        </p:blipFill>
        <p:spPr>
          <a:xfrm>
            <a:off x="113174" y="2348880"/>
            <a:ext cx="9030826" cy="3164210"/>
          </a:xfrm>
          <a:prstGeom prst="rect">
            <a:avLst/>
          </a:prstGeom>
        </p:spPr>
      </p:pic>
    </p:spTree>
    <p:extLst>
      <p:ext uri="{BB962C8B-B14F-4D97-AF65-F5344CB8AC3E}">
        <p14:creationId xmlns:p14="http://schemas.microsoft.com/office/powerpoint/2010/main" val="407606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History</a:t>
            </a:r>
            <a:endParaRPr lang="en-US" dirty="0"/>
          </a:p>
        </p:txBody>
      </p:sp>
      <p:sp>
        <p:nvSpPr>
          <p:cNvPr id="4" name="Rectangle 135"/>
          <p:cNvSpPr>
            <a:spLocks noChangeArrowheads="1"/>
          </p:cNvSpPr>
          <p:nvPr/>
        </p:nvSpPr>
        <p:spPr bwMode="auto">
          <a:xfrm>
            <a:off x="359955" y="4667943"/>
            <a:ext cx="8366125" cy="320675"/>
          </a:xfrm>
          <a:prstGeom prst="rect">
            <a:avLst/>
          </a:prstGeom>
          <a:gradFill rotWithShape="1">
            <a:gsLst>
              <a:gs pos="0">
                <a:schemeClr val="accent1">
                  <a:lumMod val="10000"/>
                </a:schemeClr>
              </a:gs>
              <a:gs pos="100000">
                <a:schemeClr val="tx2">
                  <a:alpha val="0"/>
                </a:schemeClr>
              </a:gs>
            </a:gsLst>
            <a:lin ang="5400000" scaled="1"/>
          </a:gradFill>
          <a:ln w="9525">
            <a:noFill/>
            <a:miter lim="800000"/>
            <a:headEnd/>
            <a:tailEnd/>
          </a:ln>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en-US">
              <a:latin typeface="Calibri" pitchFamily="-111" charset="0"/>
            </a:endParaRPr>
          </a:p>
        </p:txBody>
      </p:sp>
      <p:grpSp>
        <p:nvGrpSpPr>
          <p:cNvPr id="5" name="Gruppe 107"/>
          <p:cNvGrpSpPr>
            <a:grpSpLocks/>
          </p:cNvGrpSpPr>
          <p:nvPr/>
        </p:nvGrpSpPr>
        <p:grpSpPr bwMode="auto">
          <a:xfrm>
            <a:off x="350430" y="4367906"/>
            <a:ext cx="8582025" cy="457200"/>
            <a:chOff x="282575" y="3461036"/>
            <a:chExt cx="8582155" cy="457200"/>
          </a:xfrm>
        </p:grpSpPr>
        <p:sp>
          <p:nvSpPr>
            <p:cNvPr id="18" name="Pentagon 104"/>
            <p:cNvSpPr>
              <a:spLocks noChangeArrowheads="1"/>
            </p:cNvSpPr>
            <p:nvPr/>
          </p:nvSpPr>
          <p:spPr bwMode="auto">
            <a:xfrm>
              <a:off x="7370870" y="3461036"/>
              <a:ext cx="1457347" cy="457200"/>
            </a:xfrm>
            <a:prstGeom prst="homePlate">
              <a:avLst>
                <a:gd name="adj" fmla="val 40317"/>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buFont typeface="Calibri" pitchFamily="-111" charset="0"/>
                <a:buAutoNum type="arabicPeriod"/>
              </a:pPr>
              <a:endParaRPr lang="en-US" noProof="1">
                <a:latin typeface="Calibri" pitchFamily="-111" charset="0"/>
              </a:endParaRPr>
            </a:p>
          </p:txBody>
        </p:sp>
        <p:grpSp>
          <p:nvGrpSpPr>
            <p:cNvPr id="19" name="Gruppe 62"/>
            <p:cNvGrpSpPr>
              <a:grpSpLocks/>
            </p:cNvGrpSpPr>
            <p:nvPr/>
          </p:nvGrpSpPr>
          <p:grpSpPr bwMode="auto">
            <a:xfrm>
              <a:off x="282575" y="3461036"/>
              <a:ext cx="7213709" cy="457200"/>
              <a:chOff x="282575" y="3462341"/>
              <a:chExt cx="7213709" cy="457200"/>
            </a:xfrm>
          </p:grpSpPr>
          <p:grpSp>
            <p:nvGrpSpPr>
              <p:cNvPr id="21" name="Gruppe 75"/>
              <p:cNvGrpSpPr>
                <a:grpSpLocks/>
              </p:cNvGrpSpPr>
              <p:nvPr/>
            </p:nvGrpSpPr>
            <p:grpSpPr bwMode="auto">
              <a:xfrm>
                <a:off x="282575" y="3462341"/>
                <a:ext cx="7080359" cy="457200"/>
                <a:chOff x="272143" y="2949958"/>
                <a:chExt cx="8556184" cy="457921"/>
              </a:xfrm>
            </p:grpSpPr>
            <p:sp>
              <p:nvSpPr>
                <p:cNvPr id="27" name="Rectangle 445"/>
                <p:cNvSpPr>
                  <a:spLocks noChangeArrowheads="1"/>
                </p:cNvSpPr>
                <p:nvPr/>
              </p:nvSpPr>
              <p:spPr bwMode="auto">
                <a:xfrm>
                  <a:off x="1985299" y="2949958"/>
                  <a:ext cx="1707400"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28" name="Rectangle 446"/>
                <p:cNvSpPr>
                  <a:spLocks noChangeArrowheads="1"/>
                </p:cNvSpPr>
                <p:nvPr/>
              </p:nvSpPr>
              <p:spPr bwMode="auto">
                <a:xfrm>
                  <a:off x="3694616" y="2949958"/>
                  <a:ext cx="1709319"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29" name="Rectangle 447"/>
                <p:cNvSpPr>
                  <a:spLocks noChangeArrowheads="1"/>
                </p:cNvSpPr>
                <p:nvPr/>
              </p:nvSpPr>
              <p:spPr bwMode="auto">
                <a:xfrm>
                  <a:off x="5405853" y="2949958"/>
                  <a:ext cx="1709319"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30" name="Rectangle 448"/>
                <p:cNvSpPr>
                  <a:spLocks noChangeArrowheads="1"/>
                </p:cNvSpPr>
                <p:nvPr/>
              </p:nvSpPr>
              <p:spPr bwMode="auto">
                <a:xfrm>
                  <a:off x="7119009" y="2949958"/>
                  <a:ext cx="1709318"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31" name="Rectangle 445"/>
                <p:cNvSpPr>
                  <a:spLocks noChangeArrowheads="1"/>
                </p:cNvSpPr>
                <p:nvPr/>
              </p:nvSpPr>
              <p:spPr bwMode="auto">
                <a:xfrm>
                  <a:off x="272143" y="2949958"/>
                  <a:ext cx="1707400"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grpSp>
          <p:sp>
            <p:nvSpPr>
              <p:cNvPr id="22" name="Rectangle 445"/>
              <p:cNvSpPr>
                <a:spLocks noChangeArrowheads="1"/>
              </p:cNvSpPr>
              <p:nvPr/>
            </p:nvSpPr>
            <p:spPr bwMode="auto">
              <a:xfrm>
                <a:off x="1833586" y="3556003"/>
                <a:ext cx="1412896"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June 2011</a:t>
                </a:r>
                <a:endParaRPr lang="en-US" noProof="1">
                  <a:latin typeface="Calibri" pitchFamily="-111" charset="0"/>
                </a:endParaRPr>
              </a:p>
            </p:txBody>
          </p:sp>
          <p:sp>
            <p:nvSpPr>
              <p:cNvPr id="23" name="Rectangle 446"/>
              <p:cNvSpPr>
                <a:spLocks noChangeArrowheads="1"/>
              </p:cNvSpPr>
              <p:nvPr/>
            </p:nvSpPr>
            <p:spPr bwMode="auto">
              <a:xfrm>
                <a:off x="3248070" y="3556003"/>
                <a:ext cx="1414484"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Sep-January 2012</a:t>
                </a:r>
                <a:endParaRPr lang="en-US" noProof="1">
                  <a:latin typeface="Calibri" pitchFamily="-111" charset="0"/>
                </a:endParaRPr>
              </a:p>
            </p:txBody>
          </p:sp>
          <p:sp>
            <p:nvSpPr>
              <p:cNvPr id="24" name="Rectangle 447"/>
              <p:cNvSpPr>
                <a:spLocks noChangeArrowheads="1"/>
              </p:cNvSpPr>
              <p:nvPr/>
            </p:nvSpPr>
            <p:spPr bwMode="auto">
              <a:xfrm>
                <a:off x="4664141" y="3556003"/>
                <a:ext cx="1414484"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Jan </a:t>
                </a:r>
                <a:r>
                  <a:rPr lang="en-US" noProof="1" smtClean="0">
                    <a:latin typeface="Calibri" pitchFamily="-111" charset="0"/>
                  </a:rPr>
                  <a:t>2013</a:t>
                </a:r>
                <a:endParaRPr lang="en-US" noProof="1">
                  <a:latin typeface="Calibri" pitchFamily="-111" charset="0"/>
                </a:endParaRPr>
              </a:p>
            </p:txBody>
          </p:sp>
          <p:sp>
            <p:nvSpPr>
              <p:cNvPr id="25" name="Rectangle 448"/>
              <p:cNvSpPr>
                <a:spLocks noChangeArrowheads="1"/>
              </p:cNvSpPr>
              <p:nvPr/>
            </p:nvSpPr>
            <p:spPr bwMode="auto">
              <a:xfrm>
                <a:off x="6081801" y="3556003"/>
                <a:ext cx="1414483"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jun </a:t>
                </a:r>
                <a:r>
                  <a:rPr lang="en-US" noProof="1" smtClean="0">
                    <a:latin typeface="Calibri" pitchFamily="-111" charset="0"/>
                  </a:rPr>
                  <a:t>2013</a:t>
                </a:r>
                <a:endParaRPr lang="en-US" noProof="1">
                  <a:latin typeface="Calibri" pitchFamily="-111" charset="0"/>
                </a:endParaRPr>
              </a:p>
            </p:txBody>
          </p:sp>
          <p:sp>
            <p:nvSpPr>
              <p:cNvPr id="26" name="Rectangle 445"/>
              <p:cNvSpPr>
                <a:spLocks noChangeArrowheads="1"/>
              </p:cNvSpPr>
              <p:nvPr/>
            </p:nvSpPr>
            <p:spPr bwMode="auto">
              <a:xfrm>
                <a:off x="409577" y="3556003"/>
                <a:ext cx="1412896" cy="300038"/>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March 2011</a:t>
                </a:r>
                <a:endParaRPr lang="en-US" noProof="1">
                  <a:latin typeface="Calibri" pitchFamily="-111" charset="0"/>
                </a:endParaRPr>
              </a:p>
            </p:txBody>
          </p:sp>
        </p:grpSp>
        <p:sp>
          <p:nvSpPr>
            <p:cNvPr id="20" name="Rectangle 448"/>
            <p:cNvSpPr>
              <a:spLocks noChangeArrowheads="1"/>
            </p:cNvSpPr>
            <p:nvPr/>
          </p:nvSpPr>
          <p:spPr bwMode="auto">
            <a:xfrm>
              <a:off x="7450247" y="3556286"/>
              <a:ext cx="1414483" cy="300037"/>
            </a:xfrm>
            <a:prstGeom prst="rect">
              <a:avLst/>
            </a:prstGeom>
            <a:noFill/>
            <a:ln w="19050">
              <a:no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r>
                <a:rPr lang="en-US" noProof="1" smtClean="0">
                  <a:latin typeface="Calibri" pitchFamily="-111" charset="0"/>
                </a:rPr>
                <a:t>2014</a:t>
              </a:r>
              <a:endParaRPr lang="en-US" noProof="1">
                <a:latin typeface="Calibri" pitchFamily="-111" charset="0"/>
              </a:endParaRPr>
            </a:p>
          </p:txBody>
        </p:sp>
      </p:grpSp>
      <p:sp>
        <p:nvSpPr>
          <p:cNvPr id="6" name="Rektangel 82"/>
          <p:cNvSpPr>
            <a:spLocks noChangeArrowheads="1"/>
          </p:cNvSpPr>
          <p:nvPr/>
        </p:nvSpPr>
        <p:spPr bwMode="auto">
          <a:xfrm>
            <a:off x="350180" y="1877426"/>
            <a:ext cx="1954213" cy="207441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International Teacher Exchange Week Oulu</a:t>
            </a:r>
          </a:p>
          <a:p>
            <a:pPr defTabSz="801688">
              <a:spcBef>
                <a:spcPct val="20000"/>
              </a:spcBef>
            </a:pPr>
            <a:r>
              <a:rPr lang="en-US" sz="1400" noProof="1" smtClean="0">
                <a:solidFill>
                  <a:srgbClr val="080808"/>
                </a:solidFill>
                <a:latin typeface="Calibri" pitchFamily="-111" charset="0"/>
                <a:cs typeface="Arial" charset="0"/>
              </a:rPr>
              <a:t>What about developing / teaching products in an international context </a:t>
            </a:r>
            <a:r>
              <a:rPr lang="en-US" sz="1400" i="1" noProof="1" smtClean="0">
                <a:solidFill>
                  <a:srgbClr val="080808"/>
                </a:solidFill>
                <a:latin typeface="Calibri" pitchFamily="-111" charset="0"/>
                <a:cs typeface="Arial" charset="0"/>
              </a:rPr>
              <a:t>( Tom Peeters – Jeroen Doggen – Tim Dams – Jaako Kaski – Eero Nourisiianen</a:t>
            </a:r>
            <a:endParaRPr lang="en-US" sz="1400" i="1" noProof="1">
              <a:solidFill>
                <a:srgbClr val="080808"/>
              </a:solidFill>
              <a:latin typeface="Calibri" pitchFamily="-111" charset="0"/>
              <a:cs typeface="Arial" charset="0"/>
            </a:endParaRPr>
          </a:p>
        </p:txBody>
      </p:sp>
      <p:sp>
        <p:nvSpPr>
          <p:cNvPr id="7" name="Nedadgående pil 90"/>
          <p:cNvSpPr>
            <a:spLocks noChangeArrowheads="1"/>
          </p:cNvSpPr>
          <p:nvPr/>
        </p:nvSpPr>
        <p:spPr bwMode="auto">
          <a:xfrm>
            <a:off x="982255" y="3912293"/>
            <a:ext cx="250825" cy="538163"/>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8" name="Rektangel 91"/>
          <p:cNvSpPr>
            <a:spLocks noChangeArrowheads="1"/>
          </p:cNvSpPr>
          <p:nvPr/>
        </p:nvSpPr>
        <p:spPr bwMode="auto">
          <a:xfrm>
            <a:off x="2993618" y="2660329"/>
            <a:ext cx="1954212" cy="172970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Final preparations of Project ICT 4</a:t>
            </a:r>
          </a:p>
          <a:p>
            <a:pPr defTabSz="801688">
              <a:spcBef>
                <a:spcPct val="20000"/>
              </a:spcBef>
            </a:pPr>
            <a:r>
              <a:rPr lang="en-US" sz="1400" noProof="1" smtClean="0">
                <a:solidFill>
                  <a:srgbClr val="080808"/>
                </a:solidFill>
                <a:latin typeface="Calibri" pitchFamily="-111" charset="0"/>
                <a:cs typeface="Arial" charset="0"/>
              </a:rPr>
              <a:t>(development tools, management methodology…)</a:t>
            </a:r>
          </a:p>
          <a:p>
            <a:pPr defTabSz="801688">
              <a:spcBef>
                <a:spcPct val="20000"/>
              </a:spcBef>
            </a:pPr>
            <a:endParaRPr lang="en-US" sz="1400" b="1" noProof="1">
              <a:solidFill>
                <a:srgbClr val="080808"/>
              </a:solidFill>
              <a:latin typeface="Calibri" pitchFamily="-111" charset="0"/>
              <a:cs typeface="Arial" charset="0"/>
            </a:endParaRPr>
          </a:p>
          <a:p>
            <a:pPr defTabSz="801688">
              <a:spcBef>
                <a:spcPct val="20000"/>
              </a:spcBef>
            </a:pPr>
            <a:endParaRPr lang="en-US" sz="1400" noProof="1">
              <a:solidFill>
                <a:srgbClr val="080808"/>
              </a:solidFill>
              <a:latin typeface="Calibri" pitchFamily="-111" charset="0"/>
              <a:cs typeface="Arial" charset="0"/>
            </a:endParaRPr>
          </a:p>
        </p:txBody>
      </p:sp>
      <p:sp>
        <p:nvSpPr>
          <p:cNvPr id="9" name="Nedadgående pil 92"/>
          <p:cNvSpPr>
            <a:spLocks noChangeArrowheads="1"/>
          </p:cNvSpPr>
          <p:nvPr/>
        </p:nvSpPr>
        <p:spPr bwMode="auto">
          <a:xfrm>
            <a:off x="3606393" y="3912293"/>
            <a:ext cx="249237" cy="538163"/>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0" name="Rektangel 93"/>
          <p:cNvSpPr>
            <a:spLocks noChangeArrowheads="1"/>
          </p:cNvSpPr>
          <p:nvPr/>
        </p:nvSpPr>
        <p:spPr bwMode="auto">
          <a:xfrm>
            <a:off x="5753636" y="3153346"/>
            <a:ext cx="2246313" cy="997196"/>
          </a:xfrm>
          <a:prstGeom prst="rect">
            <a:avLst/>
          </a:prstGeom>
          <a:noFill/>
          <a:ln w="9525">
            <a:noFill/>
            <a:miter lim="800000"/>
            <a:headEnd/>
            <a:tailEnd/>
          </a:ln>
        </p:spPr>
        <p:txBody>
          <a:bodyPr wrap="square">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First Edition of  International Project Days - Antwerp</a:t>
            </a:r>
          </a:p>
          <a:p>
            <a:pPr defTabSz="801688">
              <a:spcBef>
                <a:spcPct val="20000"/>
              </a:spcBef>
            </a:pPr>
            <a:endParaRPr lang="en-US" sz="1400" noProof="1">
              <a:solidFill>
                <a:srgbClr val="080808"/>
              </a:solidFill>
              <a:latin typeface="Calibri" pitchFamily="-111" charset="0"/>
              <a:cs typeface="Arial" charset="0"/>
            </a:endParaRPr>
          </a:p>
        </p:txBody>
      </p:sp>
      <p:sp>
        <p:nvSpPr>
          <p:cNvPr id="11" name="Nedadgående pil 94"/>
          <p:cNvSpPr>
            <a:spLocks noChangeArrowheads="1"/>
          </p:cNvSpPr>
          <p:nvPr/>
        </p:nvSpPr>
        <p:spPr bwMode="auto">
          <a:xfrm>
            <a:off x="6414680" y="3878956"/>
            <a:ext cx="249238" cy="538162"/>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2" name="Rektangel 95"/>
          <p:cNvSpPr>
            <a:spLocks noChangeArrowheads="1"/>
          </p:cNvSpPr>
          <p:nvPr/>
        </p:nvSpPr>
        <p:spPr bwMode="auto">
          <a:xfrm>
            <a:off x="1233080" y="5341043"/>
            <a:ext cx="2327275" cy="1040285"/>
          </a:xfrm>
          <a:prstGeom prst="rect">
            <a:avLst/>
          </a:prstGeom>
          <a:noFill/>
          <a:ln w="9525">
            <a:noFill/>
            <a:miter lim="800000"/>
            <a:headEnd/>
            <a:tailEnd/>
          </a:ln>
        </p:spPr>
        <p:txBody>
          <a:bodyPr wrap="square">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Program Set-up in Antwerp</a:t>
            </a:r>
            <a:endParaRPr lang="en-US" sz="1400" b="1" noProof="1">
              <a:solidFill>
                <a:srgbClr val="080808"/>
              </a:solidFill>
              <a:latin typeface="Calibri" pitchFamily="-111" charset="0"/>
              <a:cs typeface="Arial" charset="0"/>
            </a:endParaRPr>
          </a:p>
          <a:p>
            <a:pPr defTabSz="801688">
              <a:spcBef>
                <a:spcPct val="20000"/>
              </a:spcBef>
            </a:pPr>
            <a:r>
              <a:rPr lang="en-US" sz="1400" noProof="1" smtClean="0">
                <a:solidFill>
                  <a:srgbClr val="080808"/>
                </a:solidFill>
                <a:latin typeface="Calibri" pitchFamily="-111" charset="0"/>
                <a:cs typeface="Arial" charset="0"/>
              </a:rPr>
              <a:t>Responding the what , who, where questions</a:t>
            </a:r>
          </a:p>
          <a:p>
            <a:pPr defTabSz="801688">
              <a:spcBef>
                <a:spcPct val="20000"/>
              </a:spcBef>
            </a:pPr>
            <a:endParaRPr lang="en-US" sz="1400" noProof="1">
              <a:solidFill>
                <a:srgbClr val="080808"/>
              </a:solidFill>
              <a:latin typeface="Calibri" pitchFamily="-111" charset="0"/>
              <a:cs typeface="Arial" charset="0"/>
            </a:endParaRPr>
          </a:p>
        </p:txBody>
      </p:sp>
      <p:sp>
        <p:nvSpPr>
          <p:cNvPr id="13" name="Nedadgående pil 96"/>
          <p:cNvSpPr>
            <a:spLocks noChangeArrowheads="1"/>
          </p:cNvSpPr>
          <p:nvPr/>
        </p:nvSpPr>
        <p:spPr bwMode="auto">
          <a:xfrm rot="10800000">
            <a:off x="2233205" y="4733031"/>
            <a:ext cx="249238" cy="538162"/>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4" name="Rektangel 98"/>
          <p:cNvSpPr>
            <a:spLocks noChangeArrowheads="1"/>
          </p:cNvSpPr>
          <p:nvPr/>
        </p:nvSpPr>
        <p:spPr bwMode="auto">
          <a:xfrm>
            <a:off x="4273143" y="5363268"/>
            <a:ext cx="1954212" cy="307777"/>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Start of 4 projects</a:t>
            </a:r>
          </a:p>
        </p:txBody>
      </p:sp>
      <p:sp>
        <p:nvSpPr>
          <p:cNvPr id="15" name="Nedadgående pil 99"/>
          <p:cNvSpPr>
            <a:spLocks noChangeArrowheads="1"/>
          </p:cNvSpPr>
          <p:nvPr/>
        </p:nvSpPr>
        <p:spPr bwMode="auto">
          <a:xfrm rot="10800000">
            <a:off x="5052605" y="4753668"/>
            <a:ext cx="249238" cy="538163"/>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6" name="Rektangel 100"/>
          <p:cNvSpPr>
            <a:spLocks noChangeArrowheads="1"/>
          </p:cNvSpPr>
          <p:nvPr/>
        </p:nvSpPr>
        <p:spPr bwMode="auto">
          <a:xfrm>
            <a:off x="6940143" y="5345806"/>
            <a:ext cx="1954212" cy="73866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400" b="1" noProof="1" smtClean="0">
                <a:solidFill>
                  <a:srgbClr val="080808"/>
                </a:solidFill>
                <a:latin typeface="Calibri" pitchFamily="-111" charset="0"/>
                <a:cs typeface="Arial" charset="0"/>
              </a:rPr>
              <a:t>KICK OFF Project ICT 4 – second edition ( 10 Projects )</a:t>
            </a:r>
            <a:endParaRPr lang="en-US" sz="1400" noProof="1">
              <a:solidFill>
                <a:srgbClr val="080808"/>
              </a:solidFill>
              <a:latin typeface="Calibri" pitchFamily="-111" charset="0"/>
              <a:cs typeface="Arial" charset="0"/>
            </a:endParaRPr>
          </a:p>
        </p:txBody>
      </p:sp>
      <p:sp>
        <p:nvSpPr>
          <p:cNvPr id="17" name="Nedadgående pil 40"/>
          <p:cNvSpPr>
            <a:spLocks noChangeArrowheads="1"/>
          </p:cNvSpPr>
          <p:nvPr/>
        </p:nvSpPr>
        <p:spPr bwMode="auto">
          <a:xfrm rot="10800000">
            <a:off x="7719605" y="4736206"/>
            <a:ext cx="249238" cy="538162"/>
          </a:xfrm>
          <a:prstGeom prst="downArrow">
            <a:avLst>
              <a:gd name="adj1" fmla="val 50000"/>
              <a:gd name="adj2" fmla="val 50002"/>
            </a:avLst>
          </a:prstGeom>
          <a:gradFill rotWithShape="1">
            <a:gsLst>
              <a:gs pos="0">
                <a:srgbClr val="FB0036"/>
              </a:gs>
              <a:gs pos="100000">
                <a:srgbClr val="C00000"/>
              </a:gs>
            </a:gsLst>
            <a:lin ang="5400000" scaled="1"/>
          </a:gradFill>
          <a:ln w="9525">
            <a:solidFill>
              <a:srgbClr val="C00000"/>
            </a:solidFill>
            <a:miter lim="800000"/>
            <a:headEnd/>
            <a:tailEnd/>
          </a:ln>
          <a:effectLst>
            <a:outerShdw blurRad="63500" dist="38100" dir="2700000" algn="tl"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noProof="1">
              <a:solidFill>
                <a:srgbClr val="FFFFFF"/>
              </a:solidFill>
              <a:latin typeface="Calibri" pitchFamily="-111" charset="0"/>
            </a:endParaRPr>
          </a:p>
        </p:txBody>
      </p:sp>
    </p:spTree>
    <p:extLst>
      <p:ext uri="{BB962C8B-B14F-4D97-AF65-F5344CB8AC3E}">
        <p14:creationId xmlns:p14="http://schemas.microsoft.com/office/powerpoint/2010/main" val="35881748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6334125"/>
            <a:ext cx="9143999" cy="3333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nl-BE" dirty="0" smtClean="0"/>
              <a:t>( </a:t>
            </a:r>
            <a:r>
              <a:rPr lang="nl-BE" i="1" dirty="0" smtClean="0"/>
              <a:t>Agile</a:t>
            </a:r>
            <a:r>
              <a:rPr lang="nl-BE" dirty="0" smtClean="0"/>
              <a:t> ) Requirements</a:t>
            </a:r>
            <a:endParaRPr lang="nl-BE" dirty="0"/>
          </a:p>
        </p:txBody>
      </p:sp>
      <p:sp>
        <p:nvSpPr>
          <p:cNvPr id="3" name="Slide Number Placeholder 2"/>
          <p:cNvSpPr>
            <a:spLocks noGrp="1"/>
          </p:cNvSpPr>
          <p:nvPr>
            <p:ph type="sldNum" sz="quarter" idx="10"/>
          </p:nvPr>
        </p:nvSpPr>
        <p:spPr/>
        <p:txBody>
          <a:bodyPr/>
          <a:lstStyle/>
          <a:p>
            <a:r>
              <a:rPr lang="nl-NL" smtClean="0"/>
              <a:t>© </a:t>
            </a:r>
            <a:r>
              <a:rPr lang="nl-NL" b="1" smtClean="0"/>
              <a:t>artesis</a:t>
            </a:r>
            <a:r>
              <a:rPr lang="nl-NL" smtClean="0"/>
              <a:t> 2008 | </a:t>
            </a:r>
            <a:fld id="{2451F2DC-AE96-4B3D-8D88-4333B59DE482}" type="slidenum">
              <a:rPr lang="nl-NL" smtClean="0"/>
              <a:pPr/>
              <a:t>30</a:t>
            </a:fld>
            <a:endParaRPr lang="nl-NL"/>
          </a:p>
        </p:txBody>
      </p:sp>
      <p:sp>
        <p:nvSpPr>
          <p:cNvPr id="4" name="Tijdelijke aanduiding voor inhoud 2"/>
          <p:cNvSpPr txBox="1">
            <a:spLocks/>
          </p:cNvSpPr>
          <p:nvPr/>
        </p:nvSpPr>
        <p:spPr>
          <a:xfrm>
            <a:off x="722313" y="1328738"/>
            <a:ext cx="8212137" cy="4902200"/>
          </a:xfrm>
          <a:prstGeom prst="rect">
            <a:avLst/>
          </a:prstGeom>
        </p:spPr>
        <p:txBody>
          <a:bodyPr/>
          <a:lstStyle>
            <a:lvl1pPr marL="287338" indent="-287338" algn="l" rtl="0" fontAlgn="base">
              <a:spcBef>
                <a:spcPct val="20000"/>
              </a:spcBef>
              <a:spcAft>
                <a:spcPct val="0"/>
              </a:spcAft>
              <a:buClr>
                <a:schemeClr val="accent2"/>
              </a:buClr>
              <a:buSzPct val="110000"/>
              <a:buFont typeface="Times" charset="0"/>
              <a:buChar char="•"/>
              <a:defRPr sz="2000">
                <a:solidFill>
                  <a:schemeClr val="tx1"/>
                </a:solidFill>
                <a:latin typeface="+mn-lt"/>
                <a:ea typeface="+mn-ea"/>
                <a:cs typeface="+mn-cs"/>
              </a:defRPr>
            </a:lvl1pPr>
            <a:lvl2pPr marL="723900" indent="-246063" algn="l" rtl="0" fontAlgn="base">
              <a:spcBef>
                <a:spcPct val="20000"/>
              </a:spcBef>
              <a:spcAft>
                <a:spcPct val="0"/>
              </a:spcAft>
              <a:buClr>
                <a:schemeClr val="accent2"/>
              </a:buClr>
              <a:buSzPct val="115000"/>
              <a:buFont typeface="Times" charset="0"/>
              <a:buChar char="•"/>
              <a:defRPr>
                <a:solidFill>
                  <a:schemeClr val="tx1"/>
                </a:solidFill>
                <a:latin typeface="+mn-lt"/>
              </a:defRPr>
            </a:lvl2pPr>
            <a:lvl3pPr marL="1135063" indent="-220663" algn="just" rtl="0" fontAlgn="base">
              <a:spcBef>
                <a:spcPct val="20000"/>
              </a:spcBef>
              <a:spcAft>
                <a:spcPct val="0"/>
              </a:spcAft>
              <a:buClr>
                <a:schemeClr val="accent2"/>
              </a:buClr>
              <a:buSzPct val="90000"/>
              <a:buFont typeface="Times" charset="0"/>
              <a:buChar char="•"/>
              <a:defRPr sz="1600">
                <a:solidFill>
                  <a:schemeClr val="tx1"/>
                </a:solidFill>
                <a:latin typeface="+mn-lt"/>
              </a:defRPr>
            </a:lvl3pPr>
            <a:lvl4pPr marL="1503363" indent="-207963" algn="l" rtl="0" fontAlgn="base">
              <a:spcBef>
                <a:spcPct val="20000"/>
              </a:spcBef>
              <a:spcAft>
                <a:spcPct val="0"/>
              </a:spcAft>
              <a:buClr>
                <a:schemeClr val="accent2"/>
              </a:buClr>
              <a:buFont typeface="Times" charset="0"/>
              <a:buChar char="•"/>
              <a:defRPr sz="1600">
                <a:solidFill>
                  <a:schemeClr val="tx1"/>
                </a:solidFill>
                <a:latin typeface="+mn-lt"/>
              </a:defRPr>
            </a:lvl4pPr>
            <a:lvl5pPr marL="1898650" indent="-204788" algn="l" rtl="0" fontAlgn="base">
              <a:spcBef>
                <a:spcPct val="20000"/>
              </a:spcBef>
              <a:spcAft>
                <a:spcPct val="0"/>
              </a:spcAft>
              <a:buClr>
                <a:schemeClr val="accent2"/>
              </a:buClr>
              <a:buFont typeface="Times"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a:lstStyle>
          <a:p>
            <a:r>
              <a:rPr lang="nl-NL" dirty="0" smtClean="0">
                <a:solidFill>
                  <a:srgbClr val="666666"/>
                </a:solidFill>
              </a:rPr>
              <a:t>Traditioneel start het project met het vastleggen van alle requirements. </a:t>
            </a:r>
            <a:br>
              <a:rPr lang="nl-NL" dirty="0" smtClean="0">
                <a:solidFill>
                  <a:srgbClr val="666666"/>
                </a:solidFill>
              </a:rPr>
            </a:br>
            <a:r>
              <a:rPr lang="nl-NL" dirty="0" smtClean="0">
                <a:solidFill>
                  <a:srgbClr val="666666"/>
                </a:solidFill>
              </a:rPr>
              <a:t>=&gt; Nu start dit proces als de work items worden gerealiseerd</a:t>
            </a:r>
          </a:p>
          <a:p>
            <a:r>
              <a:rPr lang="nl-NL" dirty="0" smtClean="0">
                <a:solidFill>
                  <a:srgbClr val="666666"/>
                </a:solidFill>
              </a:rPr>
              <a:t>Uitgewerkt ‘</a:t>
            </a:r>
            <a:r>
              <a:rPr lang="nl-NL" b="1" dirty="0" smtClean="0">
                <a:solidFill>
                  <a:srgbClr val="666666"/>
                </a:solidFill>
              </a:rPr>
              <a:t>Just In Time</a:t>
            </a:r>
            <a:r>
              <a:rPr lang="nl-NL" dirty="0" smtClean="0">
                <a:solidFill>
                  <a:srgbClr val="666666"/>
                </a:solidFill>
              </a:rPr>
              <a:t>’</a:t>
            </a:r>
          </a:p>
          <a:p>
            <a:endParaRPr lang="nl-NL" dirty="0">
              <a:solidFill>
                <a:srgbClr val="666666"/>
              </a:solidFill>
            </a:endParaRPr>
          </a:p>
          <a:p>
            <a:r>
              <a:rPr lang="nl-NL" dirty="0" smtClean="0">
                <a:solidFill>
                  <a:srgbClr val="666666"/>
                </a:solidFill>
              </a:rPr>
              <a:t>User Stories: </a:t>
            </a:r>
            <a:r>
              <a:rPr lang="nl-BE" dirty="0"/>
              <a:t> </a:t>
            </a:r>
          </a:p>
          <a:p>
            <a:r>
              <a:rPr lang="nl-BE" u="sng" dirty="0">
                <a:hlinkClick r:id="rId2"/>
              </a:rPr>
              <a:t>http://www.mountaingoatsoftware.com/topics/user-stories</a:t>
            </a:r>
            <a:endParaRPr lang="nl-BE" dirty="0"/>
          </a:p>
          <a:p>
            <a:endParaRPr lang="nl-NL" dirty="0" smtClean="0">
              <a:solidFill>
                <a:srgbClr val="666666"/>
              </a:solidFill>
            </a:endParaRPr>
          </a:p>
          <a:p>
            <a:pPr lvl="1"/>
            <a:r>
              <a:rPr lang="nl-NL" dirty="0" smtClean="0">
                <a:solidFill>
                  <a:srgbClr val="666666"/>
                </a:solidFill>
              </a:rPr>
              <a:t>Minimale vastlegging van de requirements</a:t>
            </a:r>
          </a:p>
          <a:p>
            <a:pPr lvl="1"/>
            <a:r>
              <a:rPr lang="nl-NL" dirty="0" smtClean="0">
                <a:solidFill>
                  <a:srgbClr val="666666"/>
                </a:solidFill>
              </a:rPr>
              <a:t>Legt in 1 enkele zin vast wat de eindgebruiker met software wil bereiken</a:t>
            </a:r>
          </a:p>
          <a:p>
            <a:pPr lvl="1"/>
            <a:r>
              <a:rPr lang="nl-NL" dirty="0" smtClean="0">
                <a:solidFill>
                  <a:srgbClr val="666666"/>
                </a:solidFill>
              </a:rPr>
              <a:t>Vb. ALS lid van de bib</a:t>
            </a:r>
            <a:br>
              <a:rPr lang="nl-NL" dirty="0" smtClean="0">
                <a:solidFill>
                  <a:srgbClr val="666666"/>
                </a:solidFill>
              </a:rPr>
            </a:br>
            <a:r>
              <a:rPr lang="nl-NL" dirty="0" smtClean="0">
                <a:solidFill>
                  <a:srgbClr val="666666"/>
                </a:solidFill>
              </a:rPr>
              <a:t>      WIL IK een boek online kunnen verlengen</a:t>
            </a:r>
            <a:br>
              <a:rPr lang="nl-NL" dirty="0" smtClean="0">
                <a:solidFill>
                  <a:srgbClr val="666666"/>
                </a:solidFill>
              </a:rPr>
            </a:br>
            <a:r>
              <a:rPr lang="nl-NL" dirty="0" smtClean="0">
                <a:solidFill>
                  <a:srgbClr val="666666"/>
                </a:solidFill>
              </a:rPr>
              <a:t>	   ZODAT ik niet naar de bib hoef</a:t>
            </a:r>
          </a:p>
          <a:p>
            <a:pPr lvl="1"/>
            <a:r>
              <a:rPr lang="nl-NL" dirty="0" smtClean="0">
                <a:solidFill>
                  <a:srgbClr val="666666"/>
                </a:solidFill>
              </a:rPr>
              <a:t>Voornaamste instrument in communicatie tussen klant en team</a:t>
            </a:r>
          </a:p>
          <a:p>
            <a:pPr lvl="1"/>
            <a:endParaRPr lang="nl-NL" dirty="0">
              <a:solidFill>
                <a:srgbClr val="666666"/>
              </a:solidFill>
            </a:endParaRPr>
          </a:p>
          <a:p>
            <a:pPr lvl="1"/>
            <a:r>
              <a:rPr lang="nl-NL" dirty="0" smtClean="0">
                <a:solidFill>
                  <a:srgbClr val="666666"/>
                </a:solidFill>
              </a:rPr>
              <a:t>Deze User Stories verder uitwerken</a:t>
            </a:r>
          </a:p>
          <a:p>
            <a:endParaRPr lang="en-IE" dirty="0"/>
          </a:p>
        </p:txBody>
      </p:sp>
    </p:spTree>
    <p:extLst>
      <p:ext uri="{BB962C8B-B14F-4D97-AF65-F5344CB8AC3E}">
        <p14:creationId xmlns:p14="http://schemas.microsoft.com/office/powerpoint/2010/main" val="697541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Milestones</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a:t>Backlog Refinement </a:t>
            </a:r>
            <a:r>
              <a:rPr lang="en-US" b="1" dirty="0" smtClean="0"/>
              <a:t>Meeting</a:t>
            </a:r>
          </a:p>
          <a:p>
            <a:pPr lvl="1"/>
            <a:r>
              <a:rPr lang="en-US" i="1" dirty="0"/>
              <a:t>Estimate the amount of effort developers would expend to complete items in the product backlog and provides a technique to </a:t>
            </a:r>
            <a:r>
              <a:rPr lang="en-US" i="1" dirty="0" smtClean="0"/>
              <a:t>prioritize them</a:t>
            </a:r>
          </a:p>
          <a:p>
            <a:pPr lvl="1"/>
            <a:endParaRPr lang="en-US" i="1" dirty="0"/>
          </a:p>
          <a:p>
            <a:pPr lvl="1"/>
            <a:r>
              <a:rPr lang="en-US" i="1" dirty="0"/>
              <a:t>product owner lists top priority Items</a:t>
            </a:r>
          </a:p>
          <a:p>
            <a:pPr lvl="1"/>
            <a:r>
              <a:rPr lang="en-US" i="1" dirty="0" smtClean="0"/>
              <a:t>development </a:t>
            </a:r>
            <a:r>
              <a:rPr lang="en-US" i="1" dirty="0"/>
              <a:t>team </a:t>
            </a:r>
            <a:r>
              <a:rPr lang="en-US" i="1" dirty="0" smtClean="0"/>
              <a:t>discusses </a:t>
            </a:r>
            <a:r>
              <a:rPr lang="en-US" i="1" dirty="0"/>
              <a:t>but work together with business people</a:t>
            </a:r>
          </a:p>
          <a:p>
            <a:pPr lvl="1"/>
            <a:r>
              <a:rPr lang="en-US" i="1" dirty="0" smtClean="0"/>
              <a:t>project manager </a:t>
            </a:r>
            <a:r>
              <a:rPr lang="en-US" i="1" dirty="0" smtClean="0"/>
              <a:t>acts as a scrum </a:t>
            </a:r>
            <a:r>
              <a:rPr lang="en-US" i="1" dirty="0"/>
              <a:t>master &amp; </a:t>
            </a:r>
            <a:r>
              <a:rPr lang="en-US" i="1" dirty="0" smtClean="0"/>
              <a:t>is team leader</a:t>
            </a:r>
            <a:endParaRPr lang="en-US" i="1" dirty="0"/>
          </a:p>
          <a:p>
            <a:pPr lvl="1"/>
            <a:r>
              <a:rPr lang="en-US" i="1" dirty="0" smtClean="0"/>
              <a:t>Grade backlog items</a:t>
            </a:r>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2397519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Milestones</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smtClean="0"/>
              <a:t>Sprint </a:t>
            </a:r>
            <a:r>
              <a:rPr lang="en-US" b="1" dirty="0"/>
              <a:t>Planning </a:t>
            </a:r>
            <a:r>
              <a:rPr lang="en-US" b="1" dirty="0" smtClean="0"/>
              <a:t>Meeting</a:t>
            </a:r>
          </a:p>
          <a:p>
            <a:pPr lvl="1"/>
            <a:r>
              <a:rPr lang="en-US" dirty="0"/>
              <a:t>who: whole team</a:t>
            </a:r>
          </a:p>
          <a:p>
            <a:pPr lvl="1"/>
            <a:r>
              <a:rPr lang="en-US" i="1" dirty="0" smtClean="0"/>
              <a:t>negotiate </a:t>
            </a:r>
            <a:r>
              <a:rPr lang="en-US" i="1" dirty="0"/>
              <a:t>which product backlog items they will attempt to convert to working product during the </a:t>
            </a:r>
            <a:r>
              <a:rPr lang="en-US" i="1" dirty="0" smtClean="0"/>
              <a:t>sprint</a:t>
            </a:r>
            <a:endParaRPr lang="en-US" i="1" dirty="0"/>
          </a:p>
          <a:p>
            <a:pPr lvl="1"/>
            <a:r>
              <a:rPr lang="en-US" u="sng" dirty="0" smtClean="0"/>
              <a:t>Product owner </a:t>
            </a:r>
            <a:r>
              <a:rPr lang="en-US" dirty="0" smtClean="0"/>
              <a:t>is responsible </a:t>
            </a:r>
            <a:r>
              <a:rPr lang="en-US" dirty="0"/>
              <a:t>for declaring </a:t>
            </a:r>
            <a:r>
              <a:rPr lang="en-US" dirty="0" smtClean="0"/>
              <a:t>which </a:t>
            </a:r>
            <a:r>
              <a:rPr lang="en-US" dirty="0"/>
              <a:t>items are the most important to the business</a:t>
            </a:r>
          </a:p>
          <a:p>
            <a:pPr lvl="1"/>
            <a:r>
              <a:rPr lang="en-US" u="sng" dirty="0" smtClean="0"/>
              <a:t>Team</a:t>
            </a:r>
            <a:r>
              <a:rPr lang="en-US" dirty="0" smtClean="0"/>
              <a:t> </a:t>
            </a:r>
            <a:r>
              <a:rPr lang="en-US" dirty="0"/>
              <a:t>responsible for selecting amount of work they feel they can implement.</a:t>
            </a:r>
          </a:p>
          <a:p>
            <a:pPr lvl="1"/>
            <a:r>
              <a:rPr lang="en-US" dirty="0"/>
              <a:t>=&gt;sprint = 2 </a:t>
            </a:r>
            <a:r>
              <a:rPr lang="en-US" dirty="0" smtClean="0"/>
              <a:t>weeks</a:t>
            </a:r>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7012854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Milestones</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smtClean="0"/>
              <a:t>Sprint </a:t>
            </a:r>
            <a:r>
              <a:rPr lang="en-US" b="1" dirty="0"/>
              <a:t>Review </a:t>
            </a:r>
            <a:r>
              <a:rPr lang="en-US" b="1" dirty="0" smtClean="0"/>
              <a:t>Meeting</a:t>
            </a:r>
          </a:p>
          <a:p>
            <a:pPr lvl="1"/>
            <a:r>
              <a:rPr lang="en-US" i="1" dirty="0" smtClean="0"/>
              <a:t>after </a:t>
            </a:r>
            <a:r>
              <a:rPr lang="en-US" i="1" dirty="0"/>
              <a:t>sprint execution, the team holds a sprint review meeting to demonstrate a working product increment to the product owner and everyone else who is </a:t>
            </a:r>
            <a:r>
              <a:rPr lang="en-US" i="1" dirty="0" smtClean="0"/>
              <a:t>interested</a:t>
            </a:r>
          </a:p>
          <a:p>
            <a:pPr lvl="1"/>
            <a:endParaRPr lang="en-US" i="1" dirty="0"/>
          </a:p>
          <a:p>
            <a:pPr lvl="1"/>
            <a:r>
              <a:rPr lang="en-US" dirty="0" smtClean="0"/>
              <a:t>the </a:t>
            </a:r>
            <a:r>
              <a:rPr lang="en-US" dirty="0"/>
              <a:t>meeting should feature a live demonstration, not a </a:t>
            </a:r>
            <a:r>
              <a:rPr lang="en-US" dirty="0" smtClean="0"/>
              <a:t>report!</a:t>
            </a:r>
            <a:endParaRPr lang="en-US" dirty="0"/>
          </a:p>
          <a:p>
            <a:pPr lvl="1"/>
            <a:r>
              <a:rPr lang="en-US" dirty="0"/>
              <a:t>After the demo, the </a:t>
            </a:r>
            <a:r>
              <a:rPr lang="en-US" u="sng" dirty="0"/>
              <a:t>product owner</a:t>
            </a:r>
            <a:r>
              <a:rPr lang="en-US" dirty="0"/>
              <a:t> reviews the commitments made at the sprint planning meeting and declare </a:t>
            </a:r>
            <a:r>
              <a:rPr lang="en-US" dirty="0" smtClean="0"/>
              <a:t>which </a:t>
            </a:r>
            <a:r>
              <a:rPr lang="en-US" dirty="0"/>
              <a:t>items he now consider done.</a:t>
            </a:r>
          </a:p>
          <a:p>
            <a:pPr marL="457200" lvl="1" indent="0">
              <a:buNone/>
            </a:pPr>
            <a:endParaRPr lang="en-US" dirty="0" smtClean="0"/>
          </a:p>
          <a:p>
            <a:pPr lvl="1"/>
            <a:r>
              <a:rPr lang="en-US" i="1" dirty="0" smtClean="0"/>
              <a:t>Often</a:t>
            </a:r>
            <a:r>
              <a:rPr lang="en-US" i="1" dirty="0"/>
              <a:t>, new scope discovery outpaces the </a:t>
            </a:r>
            <a:r>
              <a:rPr lang="en-US" i="1" u="sng" dirty="0"/>
              <a:t>team’s</a:t>
            </a:r>
            <a:r>
              <a:rPr lang="en-US" i="1" dirty="0"/>
              <a:t> rate of </a:t>
            </a:r>
            <a:r>
              <a:rPr lang="en-US" i="1" dirty="0" smtClean="0"/>
              <a:t>development</a:t>
            </a:r>
            <a:endParaRPr lang="en-US" i="1" dirty="0"/>
          </a:p>
          <a:p>
            <a:pPr lvl="1"/>
            <a:endParaRPr lang="en-US" b="1" dirty="0" smtClean="0"/>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23697057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Milestones</a:t>
            </a:r>
            <a:endParaRPr lang="en-US" dirty="0"/>
          </a:p>
        </p:txBody>
      </p:sp>
      <p:sp>
        <p:nvSpPr>
          <p:cNvPr id="3" name="Tijdelijke aanduiding voor inhoud 2"/>
          <p:cNvSpPr>
            <a:spLocks noGrp="1"/>
          </p:cNvSpPr>
          <p:nvPr>
            <p:ph idx="1"/>
          </p:nvPr>
        </p:nvSpPr>
        <p:spPr>
          <a:xfrm>
            <a:off x="313184" y="980728"/>
            <a:ext cx="8435280" cy="5760640"/>
          </a:xfrm>
        </p:spPr>
        <p:txBody>
          <a:bodyPr/>
          <a:lstStyle/>
          <a:p>
            <a:r>
              <a:rPr lang="en-US" b="1" dirty="0" smtClean="0"/>
              <a:t>Sprint </a:t>
            </a:r>
            <a:r>
              <a:rPr lang="en-US" b="1" dirty="0"/>
              <a:t>Retrospective Meeting</a:t>
            </a:r>
            <a:endParaRPr lang="en-US" b="1" dirty="0" smtClean="0"/>
          </a:p>
          <a:p>
            <a:pPr lvl="1"/>
            <a:r>
              <a:rPr lang="en-US" dirty="0"/>
              <a:t>each sprint ends with a retrospective. At this meeting, the team reflects on its own process. They inspect their behavior and take action to </a:t>
            </a:r>
            <a:r>
              <a:rPr lang="en-US" dirty="0" smtClean="0"/>
              <a:t>adapt </a:t>
            </a:r>
            <a:r>
              <a:rPr lang="en-US" dirty="0"/>
              <a:t>it for future sprints.</a:t>
            </a:r>
          </a:p>
          <a:p>
            <a:pPr lvl="1"/>
            <a:endParaRPr lang="en-US" dirty="0" smtClean="0"/>
          </a:p>
        </p:txBody>
      </p:sp>
      <p:sp>
        <p:nvSpPr>
          <p:cNvPr id="4" name="Tekstvak 3"/>
          <p:cNvSpPr txBox="1"/>
          <p:nvPr/>
        </p:nvSpPr>
        <p:spPr>
          <a:xfrm>
            <a:off x="6821996" y="6581001"/>
            <a:ext cx="4644008" cy="276999"/>
          </a:xfrm>
          <a:prstGeom prst="rect">
            <a:avLst/>
          </a:prstGeom>
          <a:noFill/>
        </p:spPr>
        <p:txBody>
          <a:bodyPr wrap="square" rtlCol="0">
            <a:spAutoFit/>
          </a:bodyPr>
          <a:lstStyle/>
          <a:p>
            <a:r>
              <a:rPr lang="en-US" sz="1200" i="1" dirty="0">
                <a:solidFill>
                  <a:schemeClr val="bg1">
                    <a:lumMod val="75000"/>
                  </a:schemeClr>
                </a:solidFill>
              </a:rPr>
              <a:t>*class.coursera.org/startup-001</a:t>
            </a:r>
          </a:p>
        </p:txBody>
      </p:sp>
    </p:spTree>
    <p:extLst>
      <p:ext uri="{BB962C8B-B14F-4D97-AF65-F5344CB8AC3E}">
        <p14:creationId xmlns:p14="http://schemas.microsoft.com/office/powerpoint/2010/main" val="8037630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Using tools to manage your project management</a:t>
            </a:r>
          </a:p>
        </p:txBody>
      </p:sp>
      <p:sp>
        <p:nvSpPr>
          <p:cNvPr id="3" name="Tijdelijke aanduiding voor inhoud 2"/>
          <p:cNvSpPr>
            <a:spLocks noGrp="1"/>
          </p:cNvSpPr>
          <p:nvPr>
            <p:ph idx="1"/>
          </p:nvPr>
        </p:nvSpPr>
        <p:spPr/>
        <p:txBody>
          <a:bodyPr/>
          <a:lstStyle/>
          <a:p>
            <a:r>
              <a:rPr lang="en-US" dirty="0" err="1" smtClean="0"/>
              <a:t>Scrumdo</a:t>
            </a:r>
            <a:r>
              <a:rPr lang="en-US" dirty="0" smtClean="0"/>
              <a:t> demo</a:t>
            </a:r>
            <a:endParaRPr lang="en-US" dirty="0"/>
          </a:p>
        </p:txBody>
      </p:sp>
    </p:spTree>
    <p:extLst>
      <p:ext uri="{BB962C8B-B14F-4D97-AF65-F5344CB8AC3E}">
        <p14:creationId xmlns:p14="http://schemas.microsoft.com/office/powerpoint/2010/main" val="3294665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Development Stage look like</a:t>
            </a:r>
            <a:endParaRPr lang="en-US"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352989"/>
            <a:ext cx="8280920" cy="5087060"/>
          </a:xfrm>
        </p:spPr>
      </p:pic>
    </p:spTree>
    <p:extLst>
      <p:ext uri="{BB962C8B-B14F-4D97-AF65-F5344CB8AC3E}">
        <p14:creationId xmlns:p14="http://schemas.microsoft.com/office/powerpoint/2010/main" val="565149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Case study : Orienteering trainer</a:t>
            </a:r>
            <a:endParaRPr lang="en-US" dirty="0"/>
          </a:p>
        </p:txBody>
      </p:sp>
      <p:sp>
        <p:nvSpPr>
          <p:cNvPr id="3" name="Tijdelijke aanduiding voor inhoud 2"/>
          <p:cNvSpPr>
            <a:spLocks noGrp="1"/>
          </p:cNvSpPr>
          <p:nvPr>
            <p:ph idx="1"/>
          </p:nvPr>
        </p:nvSpPr>
        <p:spPr/>
        <p:txBody>
          <a:bodyPr/>
          <a:lstStyle/>
          <a:p>
            <a:r>
              <a:rPr lang="en-US" sz="2000" dirty="0" smtClean="0"/>
              <a:t>Goal</a:t>
            </a:r>
          </a:p>
          <a:p>
            <a:pPr lvl="1"/>
            <a:r>
              <a:rPr lang="en-US" sz="1600" dirty="0"/>
              <a:t>Motivates families to spend time together in outdoors</a:t>
            </a:r>
            <a:br>
              <a:rPr lang="en-US" sz="1600" dirty="0"/>
            </a:br>
            <a:endParaRPr lang="en-US" sz="1600" dirty="0" smtClean="0"/>
          </a:p>
          <a:p>
            <a:r>
              <a:rPr lang="en-US" sz="2000" dirty="0" smtClean="0"/>
              <a:t>What</a:t>
            </a:r>
          </a:p>
          <a:p>
            <a:pPr lvl="1"/>
            <a:r>
              <a:rPr lang="en-US" sz="1600" dirty="0" smtClean="0"/>
              <a:t>Orienteering </a:t>
            </a:r>
            <a:r>
              <a:rPr lang="en-US" sz="1600" dirty="0"/>
              <a:t>route generator gives you random points (control points) which you should find.</a:t>
            </a:r>
          </a:p>
          <a:p>
            <a:pPr lvl="1"/>
            <a:r>
              <a:rPr lang="en-US" sz="1600" dirty="0"/>
              <a:t>While you use the app your location is hidden. The map only shows the control points</a:t>
            </a:r>
            <a:r>
              <a:rPr lang="en-US" sz="1600" dirty="0" smtClean="0"/>
              <a:t>.</a:t>
            </a:r>
          </a:p>
          <a:p>
            <a:pPr lvl="1"/>
            <a:endParaRPr lang="en-US" sz="1600" dirty="0"/>
          </a:p>
          <a:p>
            <a:r>
              <a:rPr lang="en-US" sz="2000" dirty="0" smtClean="0"/>
              <a:t>Difficulties</a:t>
            </a:r>
          </a:p>
          <a:p>
            <a:pPr lvl="1"/>
            <a:r>
              <a:rPr lang="en-US" sz="1600" dirty="0" smtClean="0"/>
              <a:t>Random point generator</a:t>
            </a:r>
          </a:p>
          <a:p>
            <a:pPr lvl="2"/>
            <a:r>
              <a:rPr lang="en-US" sz="1200" dirty="0" smtClean="0"/>
              <a:t>Patent – problem</a:t>
            </a:r>
          </a:p>
          <a:p>
            <a:pPr lvl="2"/>
            <a:r>
              <a:rPr lang="en-US" sz="1200" dirty="0" smtClean="0"/>
              <a:t>Development of algorithm to generate random points for a given distance from start to end position</a:t>
            </a:r>
          </a:p>
          <a:p>
            <a:pPr lvl="2"/>
            <a:r>
              <a:rPr lang="en-US" sz="1200" dirty="0" smtClean="0"/>
              <a:t>Reverse geo-coding</a:t>
            </a:r>
          </a:p>
          <a:p>
            <a:endParaRPr lang="en-US" sz="2000" dirty="0" smtClean="0"/>
          </a:p>
          <a:p>
            <a:r>
              <a:rPr lang="en-US" sz="2000" dirty="0" smtClean="0"/>
              <a:t>Developers talk with customers:</a:t>
            </a:r>
          </a:p>
          <a:p>
            <a:pPr marL="0" indent="0">
              <a:buNone/>
            </a:pPr>
            <a:r>
              <a:rPr lang="en-US" sz="2000" dirty="0" smtClean="0"/>
              <a:t>	City orienteering vs Forest orienteering</a:t>
            </a:r>
            <a:endParaRPr lang="en-US" sz="2000" dirty="0"/>
          </a:p>
          <a:p>
            <a:pPr lvl="1"/>
            <a:r>
              <a:rPr lang="en-US" sz="1600" dirty="0" smtClean="0"/>
              <a:t>A new market ‘</a:t>
            </a:r>
            <a:r>
              <a:rPr lang="en-US" sz="1600" i="1" dirty="0" smtClean="0"/>
              <a:t>Alternative &amp; Exciting ways to visit a city</a:t>
            </a:r>
            <a:r>
              <a:rPr lang="en-US" sz="1600" dirty="0" smtClean="0"/>
              <a:t>’</a:t>
            </a:r>
          </a:p>
          <a:p>
            <a:pPr lvl="1"/>
            <a:endParaRPr lang="en-US" dirty="0"/>
          </a:p>
        </p:txBody>
      </p:sp>
      <p:pic>
        <p:nvPicPr>
          <p:cNvPr id="4" name="Picture 2" descr="D:\Dropbox\Camera Uploads\2013-05-14 16.14.22.png"/>
          <p:cNvPicPr>
            <a:picLocks noChangeAspect="1" noChangeArrowheads="1"/>
          </p:cNvPicPr>
          <p:nvPr/>
        </p:nvPicPr>
        <p:blipFill>
          <a:blip r:embed="rId2" cstate="print"/>
          <a:srcRect/>
          <a:stretch>
            <a:fillRect/>
          </a:stretch>
        </p:blipFill>
        <p:spPr bwMode="auto">
          <a:xfrm>
            <a:off x="6228184" y="4860081"/>
            <a:ext cx="1094522" cy="1824203"/>
          </a:xfrm>
          <a:prstGeom prst="rect">
            <a:avLst/>
          </a:prstGeom>
          <a:noFill/>
        </p:spPr>
      </p:pic>
      <p:pic>
        <p:nvPicPr>
          <p:cNvPr id="5" name="Picture 3"/>
          <p:cNvPicPr>
            <a:picLocks noChangeAspect="1" noChangeArrowheads="1"/>
          </p:cNvPicPr>
          <p:nvPr/>
        </p:nvPicPr>
        <p:blipFill>
          <a:blip r:embed="rId3" cstate="print"/>
          <a:srcRect/>
          <a:stretch>
            <a:fillRect/>
          </a:stretch>
        </p:blipFill>
        <p:spPr bwMode="auto">
          <a:xfrm>
            <a:off x="7492801" y="4860081"/>
            <a:ext cx="1085568" cy="1809279"/>
          </a:xfrm>
          <a:prstGeom prst="rect">
            <a:avLst/>
          </a:prstGeom>
          <a:noFill/>
          <a:ln w="9525">
            <a:noFill/>
            <a:miter lim="800000"/>
            <a:headEnd/>
            <a:tailEnd/>
          </a:ln>
          <a:effectLst/>
        </p:spPr>
      </p:pic>
    </p:spTree>
    <p:extLst>
      <p:ext uri="{BB962C8B-B14F-4D97-AF65-F5344CB8AC3E}">
        <p14:creationId xmlns:p14="http://schemas.microsoft.com/office/powerpoint/2010/main" val="276504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Case study : Memory Game</a:t>
            </a:r>
            <a:endParaRPr lang="en-US" dirty="0"/>
          </a:p>
        </p:txBody>
      </p:sp>
      <p:sp>
        <p:nvSpPr>
          <p:cNvPr id="3" name="Tijdelijke aanduiding voor inhoud 2"/>
          <p:cNvSpPr>
            <a:spLocks noGrp="1"/>
          </p:cNvSpPr>
          <p:nvPr>
            <p:ph idx="1"/>
          </p:nvPr>
        </p:nvSpPr>
        <p:spPr/>
        <p:txBody>
          <a:bodyPr/>
          <a:lstStyle/>
          <a:p>
            <a:r>
              <a:rPr lang="en-US" sz="2000" dirty="0" smtClean="0"/>
              <a:t>Goal</a:t>
            </a:r>
          </a:p>
          <a:p>
            <a:pPr lvl="1"/>
            <a:r>
              <a:rPr lang="en-GB" sz="1600" dirty="0" smtClean="0"/>
              <a:t>Remember the </a:t>
            </a:r>
            <a:r>
              <a:rPr lang="en-GB" sz="1600" dirty="0"/>
              <a:t>order in which the symbols are shown at the beginning of </a:t>
            </a:r>
            <a:r>
              <a:rPr lang="en-GB" sz="1600" dirty="0" smtClean="0"/>
              <a:t>game</a:t>
            </a:r>
          </a:p>
          <a:p>
            <a:pPr lvl="1"/>
            <a:r>
              <a:rPr lang="en-GB" sz="1600" dirty="0" smtClean="0"/>
              <a:t>Before playing the game user uploads information </a:t>
            </a:r>
            <a:r>
              <a:rPr lang="en-GB" sz="1600" dirty="0"/>
              <a:t>like age and weight because these factors affect </a:t>
            </a:r>
            <a:r>
              <a:rPr lang="en-GB" sz="1600" dirty="0" smtClean="0"/>
              <a:t>memory</a:t>
            </a:r>
            <a:endParaRPr lang="en-US" sz="1600" dirty="0" smtClean="0"/>
          </a:p>
          <a:p>
            <a:pPr lvl="1"/>
            <a:endParaRPr lang="en-US" sz="1600" dirty="0"/>
          </a:p>
          <a:p>
            <a:r>
              <a:rPr lang="en-US" sz="2000" dirty="0" smtClean="0"/>
              <a:t>Difficulties</a:t>
            </a:r>
          </a:p>
          <a:p>
            <a:pPr lvl="1"/>
            <a:r>
              <a:rPr lang="en-US" sz="1600" dirty="0" smtClean="0"/>
              <a:t>No target audience</a:t>
            </a:r>
          </a:p>
          <a:p>
            <a:pPr lvl="2"/>
            <a:r>
              <a:rPr lang="en-US" sz="1200" dirty="0" smtClean="0"/>
              <a:t>No idea about visualization of data</a:t>
            </a:r>
          </a:p>
          <a:p>
            <a:pPr lvl="1"/>
            <a:r>
              <a:rPr lang="en-US" sz="1600" dirty="0" smtClean="0"/>
              <a:t>No steering in development team</a:t>
            </a:r>
          </a:p>
          <a:p>
            <a:pPr lvl="2"/>
            <a:r>
              <a:rPr lang="en-US" sz="1200" dirty="0"/>
              <a:t>There are no clearly defined rules governing the sharing of </a:t>
            </a:r>
            <a:r>
              <a:rPr lang="en-US" sz="1200" dirty="0" smtClean="0"/>
              <a:t>responsibility</a:t>
            </a:r>
          </a:p>
          <a:p>
            <a:pPr lvl="1"/>
            <a:r>
              <a:rPr lang="en-US" sz="1600" dirty="0" smtClean="0"/>
              <a:t>No clear vision of the product</a:t>
            </a:r>
          </a:p>
          <a:p>
            <a:pPr lvl="2"/>
            <a:r>
              <a:rPr lang="en-US" sz="1200" dirty="0" smtClean="0"/>
              <a:t>Data is the most important part</a:t>
            </a:r>
          </a:p>
          <a:p>
            <a:pPr lvl="2"/>
            <a:r>
              <a:rPr lang="en-US" sz="1200" dirty="0" smtClean="0"/>
              <a:t>No visualization</a:t>
            </a:r>
          </a:p>
          <a:p>
            <a:pPr lvl="2"/>
            <a:r>
              <a:rPr lang="en-US" sz="1200" dirty="0" smtClean="0"/>
              <a:t>Copy – paste principle</a:t>
            </a:r>
          </a:p>
          <a:p>
            <a:pPr lvl="2"/>
            <a:endParaRPr lang="en-US" sz="2000" dirty="0" smtClean="0"/>
          </a:p>
          <a:p>
            <a:pPr lvl="1"/>
            <a:endParaRPr lang="en-US" dirty="0"/>
          </a:p>
        </p:txBody>
      </p:sp>
    </p:spTree>
    <p:extLst>
      <p:ext uri="{BB962C8B-B14F-4D97-AF65-F5344CB8AC3E}">
        <p14:creationId xmlns:p14="http://schemas.microsoft.com/office/powerpoint/2010/main" val="9002057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about making an app ourselves</a:t>
            </a:r>
            <a:endParaRPr lang="en-US" dirty="0"/>
          </a:p>
        </p:txBody>
      </p:sp>
      <p:sp>
        <p:nvSpPr>
          <p:cNvPr id="5" name="Tijdelijke aanduiding voor inhoud 4"/>
          <p:cNvSpPr>
            <a:spLocks noGrp="1"/>
          </p:cNvSpPr>
          <p:nvPr>
            <p:ph idx="1"/>
          </p:nvPr>
        </p:nvSpPr>
        <p:spPr/>
        <p:txBody>
          <a:bodyPr/>
          <a:lstStyle/>
          <a:p>
            <a:endParaRPr lang="en-US"/>
          </a:p>
        </p:txBody>
      </p:sp>
      <p:pic>
        <p:nvPicPr>
          <p:cNvPr id="3" name="Afbeelding 2"/>
          <p:cNvPicPr>
            <a:picLocks noChangeAspect="1"/>
          </p:cNvPicPr>
          <p:nvPr/>
        </p:nvPicPr>
        <p:blipFill>
          <a:blip r:embed="rId2"/>
          <a:stretch>
            <a:fillRect/>
          </a:stretch>
        </p:blipFill>
        <p:spPr>
          <a:xfrm>
            <a:off x="75528" y="1412776"/>
            <a:ext cx="9068472" cy="5445224"/>
          </a:xfrm>
          <a:prstGeom prst="rect">
            <a:avLst/>
          </a:prstGeom>
        </p:spPr>
      </p:pic>
    </p:spTree>
    <p:extLst>
      <p:ext uri="{BB962C8B-B14F-4D97-AF65-F5344CB8AC3E}">
        <p14:creationId xmlns:p14="http://schemas.microsoft.com/office/powerpoint/2010/main" val="1629935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935" y="57687"/>
            <a:ext cx="8712968" cy="1143000"/>
          </a:xfrm>
        </p:spPr>
        <p:txBody>
          <a:bodyPr/>
          <a:lstStyle/>
          <a:p>
            <a:r>
              <a:rPr lang="en-US" dirty="0" smtClean="0"/>
              <a:t>Last year projects</a:t>
            </a:r>
            <a:endParaRPr lang="en-US" dirty="0"/>
          </a:p>
        </p:txBody>
      </p:sp>
      <p:sp>
        <p:nvSpPr>
          <p:cNvPr id="4" name="Rectangle 135"/>
          <p:cNvSpPr>
            <a:spLocks noChangeArrowheads="1"/>
          </p:cNvSpPr>
          <p:nvPr/>
        </p:nvSpPr>
        <p:spPr bwMode="auto">
          <a:xfrm>
            <a:off x="413412" y="4265547"/>
            <a:ext cx="8356600" cy="320675"/>
          </a:xfrm>
          <a:prstGeom prst="rect">
            <a:avLst/>
          </a:prstGeom>
          <a:gradFill rotWithShape="1">
            <a:gsLst>
              <a:gs pos="0">
                <a:schemeClr val="accent1">
                  <a:lumMod val="10000"/>
                </a:schemeClr>
              </a:gs>
              <a:gs pos="100000">
                <a:schemeClr val="tx2">
                  <a:alpha val="0"/>
                </a:schemeClr>
              </a:gs>
            </a:gsLst>
            <a:lin ang="5400000" scaled="1"/>
          </a:gradFill>
          <a:ln w="9525">
            <a:noFill/>
            <a:miter lim="800000"/>
            <a:headEnd/>
            <a:tailEnd/>
          </a:ln>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en-US">
              <a:latin typeface="Calibri" pitchFamily="-111" charset="0"/>
            </a:endParaRPr>
          </a:p>
        </p:txBody>
      </p:sp>
      <p:sp>
        <p:nvSpPr>
          <p:cNvPr id="5" name="Pentagon 780"/>
          <p:cNvSpPr>
            <a:spLocks noChangeArrowheads="1"/>
          </p:cNvSpPr>
          <p:nvPr/>
        </p:nvSpPr>
        <p:spPr bwMode="auto">
          <a:xfrm>
            <a:off x="7492075" y="3992497"/>
            <a:ext cx="1457325" cy="457200"/>
          </a:xfrm>
          <a:prstGeom prst="homePlate">
            <a:avLst>
              <a:gd name="adj" fmla="val 40316"/>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grpSp>
        <p:nvGrpSpPr>
          <p:cNvPr id="6" name="Gruppe 75"/>
          <p:cNvGrpSpPr>
            <a:grpSpLocks/>
          </p:cNvGrpSpPr>
          <p:nvPr/>
        </p:nvGrpSpPr>
        <p:grpSpPr bwMode="auto">
          <a:xfrm>
            <a:off x="403887" y="3992497"/>
            <a:ext cx="7080247" cy="457200"/>
            <a:chOff x="272143" y="2949958"/>
            <a:chExt cx="8556207" cy="457921"/>
          </a:xfrm>
        </p:grpSpPr>
        <p:sp>
          <p:nvSpPr>
            <p:cNvPr id="409" name="Rectangle 445"/>
            <p:cNvSpPr>
              <a:spLocks noChangeArrowheads="1"/>
            </p:cNvSpPr>
            <p:nvPr/>
          </p:nvSpPr>
          <p:spPr bwMode="auto">
            <a:xfrm>
              <a:off x="1985304" y="2949958"/>
              <a:ext cx="1707405"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410" name="Rectangle 446"/>
            <p:cNvSpPr>
              <a:spLocks noChangeArrowheads="1"/>
            </p:cNvSpPr>
            <p:nvPr/>
          </p:nvSpPr>
          <p:spPr bwMode="auto">
            <a:xfrm>
              <a:off x="3694626" y="2949958"/>
              <a:ext cx="1709324"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411" name="Rectangle 447"/>
            <p:cNvSpPr>
              <a:spLocks noChangeArrowheads="1"/>
            </p:cNvSpPr>
            <p:nvPr/>
          </p:nvSpPr>
          <p:spPr bwMode="auto">
            <a:xfrm>
              <a:off x="5405867" y="2949958"/>
              <a:ext cx="1709324"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412" name="Rectangle 448"/>
            <p:cNvSpPr>
              <a:spLocks noChangeArrowheads="1"/>
            </p:cNvSpPr>
            <p:nvPr/>
          </p:nvSpPr>
          <p:spPr bwMode="auto">
            <a:xfrm>
              <a:off x="7119028" y="2949958"/>
              <a:ext cx="1709322"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sp>
          <p:nvSpPr>
            <p:cNvPr id="413" name="Rectangle 445"/>
            <p:cNvSpPr>
              <a:spLocks noChangeArrowheads="1"/>
            </p:cNvSpPr>
            <p:nvPr/>
          </p:nvSpPr>
          <p:spPr bwMode="auto">
            <a:xfrm>
              <a:off x="272143" y="2949958"/>
              <a:ext cx="1707405"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defTabSz="914400"/>
              <a:endParaRPr lang="en-US" noProof="1">
                <a:latin typeface="Calibri" pitchFamily="-111" charset="0"/>
              </a:endParaRPr>
            </a:p>
          </p:txBody>
        </p:sp>
      </p:grpSp>
      <p:sp>
        <p:nvSpPr>
          <p:cNvPr id="7" name="Rectangle 445"/>
          <p:cNvSpPr>
            <a:spLocks noChangeArrowheads="1"/>
          </p:cNvSpPr>
          <p:nvPr/>
        </p:nvSpPr>
        <p:spPr bwMode="auto">
          <a:xfrm>
            <a:off x="1954875" y="4086159"/>
            <a:ext cx="1412875"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914400"/>
            <a:r>
              <a:rPr lang="en-US" noProof="1" smtClean="0">
                <a:solidFill>
                  <a:schemeClr val="tx2"/>
                </a:solidFill>
                <a:latin typeface="Calibri" pitchFamily="-111" charset="0"/>
              </a:rPr>
              <a:t>Dancing Buddy</a:t>
            </a:r>
            <a:endParaRPr lang="en-US" noProof="1">
              <a:solidFill>
                <a:schemeClr val="tx2"/>
              </a:solidFill>
              <a:latin typeface="Calibri" pitchFamily="-111" charset="0"/>
            </a:endParaRPr>
          </a:p>
        </p:txBody>
      </p:sp>
      <p:sp>
        <p:nvSpPr>
          <p:cNvPr id="8" name="Rectangle 446"/>
          <p:cNvSpPr>
            <a:spLocks noChangeArrowheads="1"/>
          </p:cNvSpPr>
          <p:nvPr/>
        </p:nvSpPr>
        <p:spPr bwMode="auto">
          <a:xfrm>
            <a:off x="3369337" y="4086159"/>
            <a:ext cx="1414463"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914400"/>
            <a:r>
              <a:rPr lang="en-US" noProof="1" smtClean="0">
                <a:solidFill>
                  <a:schemeClr val="tx2"/>
                </a:solidFill>
                <a:latin typeface="Calibri" pitchFamily="-111" charset="0"/>
              </a:rPr>
              <a:t>Orienteering App</a:t>
            </a:r>
            <a:endParaRPr lang="en-US" noProof="1">
              <a:solidFill>
                <a:schemeClr val="tx2"/>
              </a:solidFill>
              <a:latin typeface="Calibri" pitchFamily="-111" charset="0"/>
            </a:endParaRPr>
          </a:p>
        </p:txBody>
      </p:sp>
      <p:sp>
        <p:nvSpPr>
          <p:cNvPr id="9" name="Rectangle 447"/>
          <p:cNvSpPr>
            <a:spLocks noChangeArrowheads="1"/>
          </p:cNvSpPr>
          <p:nvPr/>
        </p:nvSpPr>
        <p:spPr bwMode="auto">
          <a:xfrm>
            <a:off x="4785387" y="4086159"/>
            <a:ext cx="1414463"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914400"/>
            <a:r>
              <a:rPr lang="en-US" noProof="1" smtClean="0">
                <a:solidFill>
                  <a:schemeClr val="tx2"/>
                </a:solidFill>
                <a:latin typeface="Calibri" pitchFamily="-111" charset="0"/>
              </a:rPr>
              <a:t>Med Care</a:t>
            </a:r>
            <a:endParaRPr lang="en-US" noProof="1">
              <a:solidFill>
                <a:schemeClr val="tx2"/>
              </a:solidFill>
              <a:latin typeface="Calibri" pitchFamily="-111" charset="0"/>
            </a:endParaRPr>
          </a:p>
        </p:txBody>
      </p:sp>
      <p:sp>
        <p:nvSpPr>
          <p:cNvPr id="10" name="Rectangle 448"/>
          <p:cNvSpPr>
            <a:spLocks noChangeArrowheads="1"/>
          </p:cNvSpPr>
          <p:nvPr/>
        </p:nvSpPr>
        <p:spPr bwMode="auto">
          <a:xfrm>
            <a:off x="6203025" y="4086159"/>
            <a:ext cx="1414462"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defTabSz="914400"/>
            <a:r>
              <a:rPr lang="en-US" noProof="1" smtClean="0">
                <a:solidFill>
                  <a:schemeClr val="tx2"/>
                </a:solidFill>
                <a:latin typeface="Calibri" pitchFamily="-111" charset="0"/>
              </a:rPr>
              <a:t>Memory Game</a:t>
            </a:r>
            <a:endParaRPr lang="en-US" noProof="1">
              <a:solidFill>
                <a:schemeClr val="tx2"/>
              </a:solidFill>
              <a:latin typeface="Calibri" pitchFamily="-111" charset="0"/>
            </a:endParaRPr>
          </a:p>
        </p:txBody>
      </p:sp>
      <p:sp>
        <p:nvSpPr>
          <p:cNvPr id="11" name="Rectangle 445"/>
          <p:cNvSpPr>
            <a:spLocks noChangeArrowheads="1"/>
          </p:cNvSpPr>
          <p:nvPr/>
        </p:nvSpPr>
        <p:spPr bwMode="auto">
          <a:xfrm>
            <a:off x="530887" y="4086159"/>
            <a:ext cx="1412875"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914400"/>
            <a:endParaRPr lang="en-US" noProof="1">
              <a:solidFill>
                <a:schemeClr val="tx2"/>
              </a:solidFill>
              <a:latin typeface="Calibri" pitchFamily="-111" charset="0"/>
            </a:endParaRPr>
          </a:p>
        </p:txBody>
      </p:sp>
      <p:sp>
        <p:nvSpPr>
          <p:cNvPr id="14" name="Nedadgående pil 229"/>
          <p:cNvSpPr>
            <a:spLocks noChangeArrowheads="1"/>
          </p:cNvSpPr>
          <p:nvPr/>
        </p:nvSpPr>
        <p:spPr bwMode="auto">
          <a:xfrm>
            <a:off x="3702712" y="3476559"/>
            <a:ext cx="250825" cy="538163"/>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5" name="Rektangel 231"/>
          <p:cNvSpPr>
            <a:spLocks noChangeArrowheads="1"/>
          </p:cNvSpPr>
          <p:nvPr/>
        </p:nvSpPr>
        <p:spPr bwMode="auto">
          <a:xfrm>
            <a:off x="3016913" y="2435276"/>
            <a:ext cx="1562014" cy="1104506"/>
          </a:xfrm>
          <a:prstGeom prst="rect">
            <a:avLst/>
          </a:prstGeom>
          <a:gradFill rotWithShape="1">
            <a:gsLst>
              <a:gs pos="0">
                <a:srgbClr val="E6E6E6"/>
              </a:gs>
              <a:gs pos="100000">
                <a:srgbClr val="F3F3F3"/>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lgn="ctr">
              <a:defRPr/>
            </a:pPr>
            <a:endParaRPr lang="en-US">
              <a:solidFill>
                <a:srgbClr val="FFFFFF"/>
              </a:solidFill>
              <a:latin typeface="Calibri" pitchFamily="-111" charset="0"/>
            </a:endParaRPr>
          </a:p>
        </p:txBody>
      </p:sp>
      <p:sp>
        <p:nvSpPr>
          <p:cNvPr id="16" name="Nedadgående pil 296"/>
          <p:cNvSpPr>
            <a:spLocks noChangeArrowheads="1"/>
          </p:cNvSpPr>
          <p:nvPr/>
        </p:nvSpPr>
        <p:spPr bwMode="auto">
          <a:xfrm>
            <a:off x="6468137" y="3465447"/>
            <a:ext cx="249238" cy="538162"/>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17" name="Rektangel 298"/>
          <p:cNvSpPr>
            <a:spLocks noChangeArrowheads="1"/>
          </p:cNvSpPr>
          <p:nvPr/>
        </p:nvSpPr>
        <p:spPr bwMode="auto">
          <a:xfrm>
            <a:off x="5782337" y="3030472"/>
            <a:ext cx="1577975" cy="620712"/>
          </a:xfrm>
          <a:prstGeom prst="rect">
            <a:avLst/>
          </a:prstGeom>
          <a:gradFill rotWithShape="1">
            <a:gsLst>
              <a:gs pos="0">
                <a:srgbClr val="E6E6E6"/>
              </a:gs>
              <a:gs pos="100000">
                <a:srgbClr val="F3F3F3"/>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lgn="ctr">
              <a:defRPr/>
            </a:pPr>
            <a:endParaRPr lang="en-US">
              <a:solidFill>
                <a:srgbClr val="FFFFFF"/>
              </a:solidFill>
              <a:latin typeface="Calibri" pitchFamily="-111" charset="0"/>
            </a:endParaRPr>
          </a:p>
        </p:txBody>
      </p:sp>
      <p:grpSp>
        <p:nvGrpSpPr>
          <p:cNvPr id="18" name="Gruppe 122"/>
          <p:cNvGrpSpPr/>
          <p:nvPr/>
        </p:nvGrpSpPr>
        <p:grpSpPr>
          <a:xfrm>
            <a:off x="5792771" y="1570682"/>
            <a:ext cx="1578428" cy="1406819"/>
            <a:chOff x="8164513" y="-4049713"/>
            <a:chExt cx="2657475" cy="2368550"/>
          </a:xfrm>
          <a:effectLst>
            <a:outerShdw blurRad="50800" dist="38100" dir="2700000" algn="tl" rotWithShape="0">
              <a:prstClr val="black">
                <a:alpha val="40000"/>
              </a:prstClr>
            </a:outerShdw>
          </a:effectLst>
        </p:grpSpPr>
        <p:sp>
          <p:nvSpPr>
            <p:cNvPr id="347" name="Freeform 1013"/>
            <p:cNvSpPr>
              <a:spLocks noEditPoints="1"/>
            </p:cNvSpPr>
            <p:nvPr/>
          </p:nvSpPr>
          <p:spPr bwMode="auto">
            <a:xfrm>
              <a:off x="8164513" y="-4049713"/>
              <a:ext cx="2657475" cy="2368550"/>
            </a:xfrm>
            <a:custGeom>
              <a:avLst/>
              <a:gdLst/>
              <a:ahLst/>
              <a:cxnLst>
                <a:cxn ang="0">
                  <a:pos x="1504" y="96"/>
                </a:cxn>
                <a:cxn ang="0">
                  <a:pos x="1574" y="76"/>
                </a:cxn>
                <a:cxn ang="0">
                  <a:pos x="1582" y="192"/>
                </a:cxn>
                <a:cxn ang="0">
                  <a:pos x="1506" y="186"/>
                </a:cxn>
                <a:cxn ang="0">
                  <a:pos x="1316" y="76"/>
                </a:cxn>
                <a:cxn ang="0">
                  <a:pos x="1388" y="96"/>
                </a:cxn>
                <a:cxn ang="0">
                  <a:pos x="1324" y="198"/>
                </a:cxn>
                <a:cxn ang="0">
                  <a:pos x="1102" y="96"/>
                </a:cxn>
                <a:cxn ang="0">
                  <a:pos x="1166" y="74"/>
                </a:cxn>
                <a:cxn ang="0">
                  <a:pos x="1186" y="186"/>
                </a:cxn>
                <a:cxn ang="0">
                  <a:pos x="1108" y="192"/>
                </a:cxn>
                <a:cxn ang="0">
                  <a:pos x="908" y="82"/>
                </a:cxn>
                <a:cxn ang="0">
                  <a:pos x="984" y="88"/>
                </a:cxn>
                <a:cxn ang="0">
                  <a:pos x="966" y="198"/>
                </a:cxn>
                <a:cxn ang="0">
                  <a:pos x="902" y="96"/>
                </a:cxn>
                <a:cxn ang="0">
                  <a:pos x="764" y="74"/>
                </a:cxn>
                <a:cxn ang="0">
                  <a:pos x="786" y="176"/>
                </a:cxn>
                <a:cxn ang="0">
                  <a:pos x="714" y="196"/>
                </a:cxn>
                <a:cxn ang="0">
                  <a:pos x="502" y="88"/>
                </a:cxn>
                <a:cxn ang="0">
                  <a:pos x="580" y="82"/>
                </a:cxn>
                <a:cxn ang="0">
                  <a:pos x="572" y="196"/>
                </a:cxn>
                <a:cxn ang="0">
                  <a:pos x="500" y="176"/>
                </a:cxn>
                <a:cxn ang="0">
                  <a:pos x="322" y="74"/>
                </a:cxn>
                <a:cxn ang="0">
                  <a:pos x="386" y="176"/>
                </a:cxn>
                <a:cxn ang="0">
                  <a:pos x="322" y="198"/>
                </a:cxn>
                <a:cxn ang="0">
                  <a:pos x="100" y="96"/>
                </a:cxn>
                <a:cxn ang="0">
                  <a:pos x="172" y="76"/>
                </a:cxn>
                <a:cxn ang="0">
                  <a:pos x="178" y="192"/>
                </a:cxn>
                <a:cxn ang="0">
                  <a:pos x="102" y="186"/>
                </a:cxn>
                <a:cxn ang="0">
                  <a:pos x="172" y="1402"/>
                </a:cxn>
                <a:cxn ang="0">
                  <a:pos x="100" y="1382"/>
                </a:cxn>
                <a:cxn ang="0">
                  <a:pos x="164" y="1280"/>
                </a:cxn>
                <a:cxn ang="0">
                  <a:pos x="386" y="1382"/>
                </a:cxn>
                <a:cxn ang="0">
                  <a:pos x="322" y="1404"/>
                </a:cxn>
                <a:cxn ang="0">
                  <a:pos x="302" y="1292"/>
                </a:cxn>
                <a:cxn ang="0">
                  <a:pos x="378" y="1286"/>
                </a:cxn>
                <a:cxn ang="0">
                  <a:pos x="580" y="1396"/>
                </a:cxn>
                <a:cxn ang="0">
                  <a:pos x="502" y="1390"/>
                </a:cxn>
                <a:cxn ang="0">
                  <a:pos x="522" y="1280"/>
                </a:cxn>
                <a:cxn ang="0">
                  <a:pos x="586" y="1382"/>
                </a:cxn>
                <a:cxn ang="0">
                  <a:pos x="724" y="1404"/>
                </a:cxn>
                <a:cxn ang="0">
                  <a:pos x="702" y="1302"/>
                </a:cxn>
                <a:cxn ang="0">
                  <a:pos x="772" y="1282"/>
                </a:cxn>
                <a:cxn ang="0">
                  <a:pos x="984" y="1390"/>
                </a:cxn>
                <a:cxn ang="0">
                  <a:pos x="908" y="1396"/>
                </a:cxn>
                <a:cxn ang="0">
                  <a:pos x="916" y="1282"/>
                </a:cxn>
                <a:cxn ang="0">
                  <a:pos x="986" y="1302"/>
                </a:cxn>
                <a:cxn ang="0">
                  <a:pos x="1166" y="1404"/>
                </a:cxn>
                <a:cxn ang="0">
                  <a:pos x="1102" y="1302"/>
                </a:cxn>
                <a:cxn ang="0">
                  <a:pos x="1166" y="1280"/>
                </a:cxn>
                <a:cxn ang="0">
                  <a:pos x="1388" y="1382"/>
                </a:cxn>
                <a:cxn ang="0">
                  <a:pos x="1316" y="1402"/>
                </a:cxn>
                <a:cxn ang="0">
                  <a:pos x="1310" y="1286"/>
                </a:cxn>
                <a:cxn ang="0">
                  <a:pos x="1386" y="1292"/>
                </a:cxn>
                <a:cxn ang="0">
                  <a:pos x="1574" y="1402"/>
                </a:cxn>
                <a:cxn ang="0">
                  <a:pos x="1504" y="1382"/>
                </a:cxn>
                <a:cxn ang="0">
                  <a:pos x="1566" y="1280"/>
                </a:cxn>
                <a:cxn ang="0">
                  <a:pos x="1600" y="1246"/>
                </a:cxn>
                <a:cxn ang="0">
                  <a:pos x="84" y="1268"/>
                </a:cxn>
                <a:cxn ang="0">
                  <a:pos x="74" y="234"/>
                </a:cxn>
                <a:cxn ang="0">
                  <a:pos x="84" y="224"/>
                </a:cxn>
                <a:cxn ang="0">
                  <a:pos x="1600" y="234"/>
                </a:cxn>
              </a:cxnLst>
              <a:rect l="0" t="0" r="r" b="b"/>
              <a:pathLst>
                <a:path w="1674" h="1492">
                  <a:moveTo>
                    <a:pt x="0" y="0"/>
                  </a:moveTo>
                  <a:lnTo>
                    <a:pt x="0" y="1492"/>
                  </a:lnTo>
                  <a:lnTo>
                    <a:pt x="1674" y="1492"/>
                  </a:lnTo>
                  <a:lnTo>
                    <a:pt x="1674" y="0"/>
                  </a:lnTo>
                  <a:lnTo>
                    <a:pt x="0" y="0"/>
                  </a:lnTo>
                  <a:close/>
                  <a:moveTo>
                    <a:pt x="1504" y="96"/>
                  </a:moveTo>
                  <a:lnTo>
                    <a:pt x="1504" y="96"/>
                  </a:lnTo>
                  <a:lnTo>
                    <a:pt x="1506" y="88"/>
                  </a:lnTo>
                  <a:lnTo>
                    <a:pt x="1510" y="82"/>
                  </a:lnTo>
                  <a:lnTo>
                    <a:pt x="1516" y="76"/>
                  </a:lnTo>
                  <a:lnTo>
                    <a:pt x="1526" y="74"/>
                  </a:lnTo>
                  <a:lnTo>
                    <a:pt x="1566" y="74"/>
                  </a:lnTo>
                  <a:lnTo>
                    <a:pt x="1566" y="74"/>
                  </a:lnTo>
                  <a:lnTo>
                    <a:pt x="1574" y="76"/>
                  </a:lnTo>
                  <a:lnTo>
                    <a:pt x="1582" y="82"/>
                  </a:lnTo>
                  <a:lnTo>
                    <a:pt x="1586" y="88"/>
                  </a:lnTo>
                  <a:lnTo>
                    <a:pt x="1588" y="96"/>
                  </a:lnTo>
                  <a:lnTo>
                    <a:pt x="1588" y="176"/>
                  </a:lnTo>
                  <a:lnTo>
                    <a:pt x="1588" y="176"/>
                  </a:lnTo>
                  <a:lnTo>
                    <a:pt x="1586" y="186"/>
                  </a:lnTo>
                  <a:lnTo>
                    <a:pt x="1582" y="192"/>
                  </a:lnTo>
                  <a:lnTo>
                    <a:pt x="1574" y="196"/>
                  </a:lnTo>
                  <a:lnTo>
                    <a:pt x="1566" y="198"/>
                  </a:lnTo>
                  <a:lnTo>
                    <a:pt x="1526" y="198"/>
                  </a:lnTo>
                  <a:lnTo>
                    <a:pt x="1526" y="198"/>
                  </a:lnTo>
                  <a:lnTo>
                    <a:pt x="1516" y="196"/>
                  </a:lnTo>
                  <a:lnTo>
                    <a:pt x="1510" y="192"/>
                  </a:lnTo>
                  <a:lnTo>
                    <a:pt x="1506" y="186"/>
                  </a:lnTo>
                  <a:lnTo>
                    <a:pt x="1504" y="176"/>
                  </a:lnTo>
                  <a:lnTo>
                    <a:pt x="1504" y="96"/>
                  </a:lnTo>
                  <a:close/>
                  <a:moveTo>
                    <a:pt x="1302" y="96"/>
                  </a:moveTo>
                  <a:lnTo>
                    <a:pt x="1302" y="96"/>
                  </a:lnTo>
                  <a:lnTo>
                    <a:pt x="1304" y="88"/>
                  </a:lnTo>
                  <a:lnTo>
                    <a:pt x="1310" y="82"/>
                  </a:lnTo>
                  <a:lnTo>
                    <a:pt x="1316" y="76"/>
                  </a:lnTo>
                  <a:lnTo>
                    <a:pt x="1324" y="74"/>
                  </a:lnTo>
                  <a:lnTo>
                    <a:pt x="1366" y="74"/>
                  </a:lnTo>
                  <a:lnTo>
                    <a:pt x="1366" y="74"/>
                  </a:lnTo>
                  <a:lnTo>
                    <a:pt x="1374" y="76"/>
                  </a:lnTo>
                  <a:lnTo>
                    <a:pt x="1382" y="82"/>
                  </a:lnTo>
                  <a:lnTo>
                    <a:pt x="1386" y="88"/>
                  </a:lnTo>
                  <a:lnTo>
                    <a:pt x="1388" y="96"/>
                  </a:lnTo>
                  <a:lnTo>
                    <a:pt x="1388" y="176"/>
                  </a:lnTo>
                  <a:lnTo>
                    <a:pt x="1388" y="176"/>
                  </a:lnTo>
                  <a:lnTo>
                    <a:pt x="1386" y="186"/>
                  </a:lnTo>
                  <a:lnTo>
                    <a:pt x="1382" y="192"/>
                  </a:lnTo>
                  <a:lnTo>
                    <a:pt x="1374" y="196"/>
                  </a:lnTo>
                  <a:lnTo>
                    <a:pt x="1366" y="198"/>
                  </a:lnTo>
                  <a:lnTo>
                    <a:pt x="1324" y="198"/>
                  </a:lnTo>
                  <a:lnTo>
                    <a:pt x="1324" y="198"/>
                  </a:lnTo>
                  <a:lnTo>
                    <a:pt x="1316" y="196"/>
                  </a:lnTo>
                  <a:lnTo>
                    <a:pt x="1310" y="192"/>
                  </a:lnTo>
                  <a:lnTo>
                    <a:pt x="1304" y="186"/>
                  </a:lnTo>
                  <a:lnTo>
                    <a:pt x="1302" y="176"/>
                  </a:lnTo>
                  <a:lnTo>
                    <a:pt x="1302" y="96"/>
                  </a:lnTo>
                  <a:close/>
                  <a:moveTo>
                    <a:pt x="1102" y="96"/>
                  </a:moveTo>
                  <a:lnTo>
                    <a:pt x="1102" y="96"/>
                  </a:lnTo>
                  <a:lnTo>
                    <a:pt x="1104" y="88"/>
                  </a:lnTo>
                  <a:lnTo>
                    <a:pt x="1108" y="82"/>
                  </a:lnTo>
                  <a:lnTo>
                    <a:pt x="1116" y="76"/>
                  </a:lnTo>
                  <a:lnTo>
                    <a:pt x="1124" y="74"/>
                  </a:lnTo>
                  <a:lnTo>
                    <a:pt x="1166" y="74"/>
                  </a:lnTo>
                  <a:lnTo>
                    <a:pt x="1166" y="74"/>
                  </a:lnTo>
                  <a:lnTo>
                    <a:pt x="1174" y="76"/>
                  </a:lnTo>
                  <a:lnTo>
                    <a:pt x="1180" y="82"/>
                  </a:lnTo>
                  <a:lnTo>
                    <a:pt x="1186" y="88"/>
                  </a:lnTo>
                  <a:lnTo>
                    <a:pt x="1188" y="96"/>
                  </a:lnTo>
                  <a:lnTo>
                    <a:pt x="1188" y="176"/>
                  </a:lnTo>
                  <a:lnTo>
                    <a:pt x="1188" y="176"/>
                  </a:lnTo>
                  <a:lnTo>
                    <a:pt x="1186" y="186"/>
                  </a:lnTo>
                  <a:lnTo>
                    <a:pt x="1180" y="192"/>
                  </a:lnTo>
                  <a:lnTo>
                    <a:pt x="1174" y="196"/>
                  </a:lnTo>
                  <a:lnTo>
                    <a:pt x="1166" y="198"/>
                  </a:lnTo>
                  <a:lnTo>
                    <a:pt x="1124" y="198"/>
                  </a:lnTo>
                  <a:lnTo>
                    <a:pt x="1124" y="198"/>
                  </a:lnTo>
                  <a:lnTo>
                    <a:pt x="1116" y="196"/>
                  </a:lnTo>
                  <a:lnTo>
                    <a:pt x="1108" y="192"/>
                  </a:lnTo>
                  <a:lnTo>
                    <a:pt x="1104" y="186"/>
                  </a:lnTo>
                  <a:lnTo>
                    <a:pt x="1102" y="176"/>
                  </a:lnTo>
                  <a:lnTo>
                    <a:pt x="1102" y="96"/>
                  </a:lnTo>
                  <a:close/>
                  <a:moveTo>
                    <a:pt x="902" y="96"/>
                  </a:moveTo>
                  <a:lnTo>
                    <a:pt x="902" y="96"/>
                  </a:lnTo>
                  <a:lnTo>
                    <a:pt x="904" y="88"/>
                  </a:lnTo>
                  <a:lnTo>
                    <a:pt x="908" y="82"/>
                  </a:lnTo>
                  <a:lnTo>
                    <a:pt x="916" y="76"/>
                  </a:lnTo>
                  <a:lnTo>
                    <a:pt x="924" y="74"/>
                  </a:lnTo>
                  <a:lnTo>
                    <a:pt x="966" y="74"/>
                  </a:lnTo>
                  <a:lnTo>
                    <a:pt x="966" y="74"/>
                  </a:lnTo>
                  <a:lnTo>
                    <a:pt x="974" y="76"/>
                  </a:lnTo>
                  <a:lnTo>
                    <a:pt x="980" y="82"/>
                  </a:lnTo>
                  <a:lnTo>
                    <a:pt x="984" y="88"/>
                  </a:lnTo>
                  <a:lnTo>
                    <a:pt x="986" y="96"/>
                  </a:lnTo>
                  <a:lnTo>
                    <a:pt x="986" y="176"/>
                  </a:lnTo>
                  <a:lnTo>
                    <a:pt x="986" y="176"/>
                  </a:lnTo>
                  <a:lnTo>
                    <a:pt x="984" y="186"/>
                  </a:lnTo>
                  <a:lnTo>
                    <a:pt x="980" y="192"/>
                  </a:lnTo>
                  <a:lnTo>
                    <a:pt x="974" y="196"/>
                  </a:lnTo>
                  <a:lnTo>
                    <a:pt x="966" y="198"/>
                  </a:lnTo>
                  <a:lnTo>
                    <a:pt x="924" y="198"/>
                  </a:lnTo>
                  <a:lnTo>
                    <a:pt x="924" y="198"/>
                  </a:lnTo>
                  <a:lnTo>
                    <a:pt x="916" y="196"/>
                  </a:lnTo>
                  <a:lnTo>
                    <a:pt x="908" y="192"/>
                  </a:lnTo>
                  <a:lnTo>
                    <a:pt x="904" y="186"/>
                  </a:lnTo>
                  <a:lnTo>
                    <a:pt x="902" y="176"/>
                  </a:lnTo>
                  <a:lnTo>
                    <a:pt x="902" y="96"/>
                  </a:lnTo>
                  <a:close/>
                  <a:moveTo>
                    <a:pt x="702" y="96"/>
                  </a:moveTo>
                  <a:lnTo>
                    <a:pt x="702" y="96"/>
                  </a:lnTo>
                  <a:lnTo>
                    <a:pt x="704" y="88"/>
                  </a:lnTo>
                  <a:lnTo>
                    <a:pt x="708" y="82"/>
                  </a:lnTo>
                  <a:lnTo>
                    <a:pt x="714" y="76"/>
                  </a:lnTo>
                  <a:lnTo>
                    <a:pt x="724" y="74"/>
                  </a:lnTo>
                  <a:lnTo>
                    <a:pt x="764" y="74"/>
                  </a:lnTo>
                  <a:lnTo>
                    <a:pt x="764" y="74"/>
                  </a:lnTo>
                  <a:lnTo>
                    <a:pt x="772" y="76"/>
                  </a:lnTo>
                  <a:lnTo>
                    <a:pt x="780" y="82"/>
                  </a:lnTo>
                  <a:lnTo>
                    <a:pt x="784" y="88"/>
                  </a:lnTo>
                  <a:lnTo>
                    <a:pt x="786" y="96"/>
                  </a:lnTo>
                  <a:lnTo>
                    <a:pt x="786" y="176"/>
                  </a:lnTo>
                  <a:lnTo>
                    <a:pt x="786" y="176"/>
                  </a:lnTo>
                  <a:lnTo>
                    <a:pt x="784" y="186"/>
                  </a:lnTo>
                  <a:lnTo>
                    <a:pt x="780" y="192"/>
                  </a:lnTo>
                  <a:lnTo>
                    <a:pt x="772" y="196"/>
                  </a:lnTo>
                  <a:lnTo>
                    <a:pt x="764" y="198"/>
                  </a:lnTo>
                  <a:lnTo>
                    <a:pt x="724" y="198"/>
                  </a:lnTo>
                  <a:lnTo>
                    <a:pt x="724" y="198"/>
                  </a:lnTo>
                  <a:lnTo>
                    <a:pt x="714" y="196"/>
                  </a:lnTo>
                  <a:lnTo>
                    <a:pt x="708" y="192"/>
                  </a:lnTo>
                  <a:lnTo>
                    <a:pt x="704" y="186"/>
                  </a:lnTo>
                  <a:lnTo>
                    <a:pt x="702" y="176"/>
                  </a:lnTo>
                  <a:lnTo>
                    <a:pt x="702" y="96"/>
                  </a:lnTo>
                  <a:close/>
                  <a:moveTo>
                    <a:pt x="500" y="96"/>
                  </a:moveTo>
                  <a:lnTo>
                    <a:pt x="500" y="96"/>
                  </a:lnTo>
                  <a:lnTo>
                    <a:pt x="502" y="88"/>
                  </a:lnTo>
                  <a:lnTo>
                    <a:pt x="508" y="82"/>
                  </a:lnTo>
                  <a:lnTo>
                    <a:pt x="514" y="76"/>
                  </a:lnTo>
                  <a:lnTo>
                    <a:pt x="522" y="74"/>
                  </a:lnTo>
                  <a:lnTo>
                    <a:pt x="564" y="74"/>
                  </a:lnTo>
                  <a:lnTo>
                    <a:pt x="564" y="74"/>
                  </a:lnTo>
                  <a:lnTo>
                    <a:pt x="572" y="76"/>
                  </a:lnTo>
                  <a:lnTo>
                    <a:pt x="580" y="82"/>
                  </a:lnTo>
                  <a:lnTo>
                    <a:pt x="584" y="88"/>
                  </a:lnTo>
                  <a:lnTo>
                    <a:pt x="586" y="96"/>
                  </a:lnTo>
                  <a:lnTo>
                    <a:pt x="586" y="176"/>
                  </a:lnTo>
                  <a:lnTo>
                    <a:pt x="586" y="176"/>
                  </a:lnTo>
                  <a:lnTo>
                    <a:pt x="584" y="186"/>
                  </a:lnTo>
                  <a:lnTo>
                    <a:pt x="580" y="192"/>
                  </a:lnTo>
                  <a:lnTo>
                    <a:pt x="572" y="196"/>
                  </a:lnTo>
                  <a:lnTo>
                    <a:pt x="564" y="198"/>
                  </a:lnTo>
                  <a:lnTo>
                    <a:pt x="522" y="198"/>
                  </a:lnTo>
                  <a:lnTo>
                    <a:pt x="522" y="198"/>
                  </a:lnTo>
                  <a:lnTo>
                    <a:pt x="514" y="196"/>
                  </a:lnTo>
                  <a:lnTo>
                    <a:pt x="508" y="192"/>
                  </a:lnTo>
                  <a:lnTo>
                    <a:pt x="502" y="186"/>
                  </a:lnTo>
                  <a:lnTo>
                    <a:pt x="500" y="176"/>
                  </a:lnTo>
                  <a:lnTo>
                    <a:pt x="500" y="96"/>
                  </a:lnTo>
                  <a:close/>
                  <a:moveTo>
                    <a:pt x="300" y="96"/>
                  </a:moveTo>
                  <a:lnTo>
                    <a:pt x="300" y="96"/>
                  </a:lnTo>
                  <a:lnTo>
                    <a:pt x="302" y="88"/>
                  </a:lnTo>
                  <a:lnTo>
                    <a:pt x="306" y="82"/>
                  </a:lnTo>
                  <a:lnTo>
                    <a:pt x="314" y="76"/>
                  </a:lnTo>
                  <a:lnTo>
                    <a:pt x="322" y="74"/>
                  </a:lnTo>
                  <a:lnTo>
                    <a:pt x="364" y="74"/>
                  </a:lnTo>
                  <a:lnTo>
                    <a:pt x="364" y="74"/>
                  </a:lnTo>
                  <a:lnTo>
                    <a:pt x="372" y="76"/>
                  </a:lnTo>
                  <a:lnTo>
                    <a:pt x="378" y="82"/>
                  </a:lnTo>
                  <a:lnTo>
                    <a:pt x="384" y="88"/>
                  </a:lnTo>
                  <a:lnTo>
                    <a:pt x="386" y="96"/>
                  </a:lnTo>
                  <a:lnTo>
                    <a:pt x="386" y="176"/>
                  </a:lnTo>
                  <a:lnTo>
                    <a:pt x="386" y="176"/>
                  </a:lnTo>
                  <a:lnTo>
                    <a:pt x="384" y="186"/>
                  </a:lnTo>
                  <a:lnTo>
                    <a:pt x="378" y="192"/>
                  </a:lnTo>
                  <a:lnTo>
                    <a:pt x="372" y="196"/>
                  </a:lnTo>
                  <a:lnTo>
                    <a:pt x="364" y="198"/>
                  </a:lnTo>
                  <a:lnTo>
                    <a:pt x="322" y="198"/>
                  </a:lnTo>
                  <a:lnTo>
                    <a:pt x="322" y="198"/>
                  </a:lnTo>
                  <a:lnTo>
                    <a:pt x="314" y="196"/>
                  </a:lnTo>
                  <a:lnTo>
                    <a:pt x="306" y="192"/>
                  </a:lnTo>
                  <a:lnTo>
                    <a:pt x="302" y="186"/>
                  </a:lnTo>
                  <a:lnTo>
                    <a:pt x="300" y="176"/>
                  </a:lnTo>
                  <a:lnTo>
                    <a:pt x="300" y="96"/>
                  </a:lnTo>
                  <a:close/>
                  <a:moveTo>
                    <a:pt x="100" y="96"/>
                  </a:moveTo>
                  <a:lnTo>
                    <a:pt x="100" y="96"/>
                  </a:lnTo>
                  <a:lnTo>
                    <a:pt x="102" y="88"/>
                  </a:lnTo>
                  <a:lnTo>
                    <a:pt x="106" y="82"/>
                  </a:lnTo>
                  <a:lnTo>
                    <a:pt x="114" y="76"/>
                  </a:lnTo>
                  <a:lnTo>
                    <a:pt x="122" y="74"/>
                  </a:lnTo>
                  <a:lnTo>
                    <a:pt x="164" y="74"/>
                  </a:lnTo>
                  <a:lnTo>
                    <a:pt x="164" y="74"/>
                  </a:lnTo>
                  <a:lnTo>
                    <a:pt x="172" y="76"/>
                  </a:lnTo>
                  <a:lnTo>
                    <a:pt x="178" y="82"/>
                  </a:lnTo>
                  <a:lnTo>
                    <a:pt x="182" y="88"/>
                  </a:lnTo>
                  <a:lnTo>
                    <a:pt x="184" y="96"/>
                  </a:lnTo>
                  <a:lnTo>
                    <a:pt x="184" y="176"/>
                  </a:lnTo>
                  <a:lnTo>
                    <a:pt x="184" y="176"/>
                  </a:lnTo>
                  <a:lnTo>
                    <a:pt x="182" y="186"/>
                  </a:lnTo>
                  <a:lnTo>
                    <a:pt x="178" y="192"/>
                  </a:lnTo>
                  <a:lnTo>
                    <a:pt x="172" y="196"/>
                  </a:lnTo>
                  <a:lnTo>
                    <a:pt x="164" y="198"/>
                  </a:lnTo>
                  <a:lnTo>
                    <a:pt x="122" y="198"/>
                  </a:lnTo>
                  <a:lnTo>
                    <a:pt x="122" y="198"/>
                  </a:lnTo>
                  <a:lnTo>
                    <a:pt x="114" y="196"/>
                  </a:lnTo>
                  <a:lnTo>
                    <a:pt x="106" y="192"/>
                  </a:lnTo>
                  <a:lnTo>
                    <a:pt x="102" y="186"/>
                  </a:lnTo>
                  <a:lnTo>
                    <a:pt x="100" y="176"/>
                  </a:lnTo>
                  <a:lnTo>
                    <a:pt x="100" y="96"/>
                  </a:lnTo>
                  <a:close/>
                  <a:moveTo>
                    <a:pt x="184" y="1382"/>
                  </a:moveTo>
                  <a:lnTo>
                    <a:pt x="184" y="1382"/>
                  </a:lnTo>
                  <a:lnTo>
                    <a:pt x="182" y="1390"/>
                  </a:lnTo>
                  <a:lnTo>
                    <a:pt x="178" y="1396"/>
                  </a:lnTo>
                  <a:lnTo>
                    <a:pt x="172" y="1402"/>
                  </a:lnTo>
                  <a:lnTo>
                    <a:pt x="164" y="1404"/>
                  </a:lnTo>
                  <a:lnTo>
                    <a:pt x="122" y="1404"/>
                  </a:lnTo>
                  <a:lnTo>
                    <a:pt x="122" y="1404"/>
                  </a:lnTo>
                  <a:lnTo>
                    <a:pt x="114" y="1402"/>
                  </a:lnTo>
                  <a:lnTo>
                    <a:pt x="106" y="1396"/>
                  </a:lnTo>
                  <a:lnTo>
                    <a:pt x="102" y="1390"/>
                  </a:lnTo>
                  <a:lnTo>
                    <a:pt x="100" y="1382"/>
                  </a:lnTo>
                  <a:lnTo>
                    <a:pt x="100" y="1302"/>
                  </a:lnTo>
                  <a:lnTo>
                    <a:pt x="100" y="1302"/>
                  </a:lnTo>
                  <a:lnTo>
                    <a:pt x="102" y="1292"/>
                  </a:lnTo>
                  <a:lnTo>
                    <a:pt x="106" y="1286"/>
                  </a:lnTo>
                  <a:lnTo>
                    <a:pt x="114" y="1282"/>
                  </a:lnTo>
                  <a:lnTo>
                    <a:pt x="122" y="1280"/>
                  </a:lnTo>
                  <a:lnTo>
                    <a:pt x="164" y="1280"/>
                  </a:lnTo>
                  <a:lnTo>
                    <a:pt x="164" y="1280"/>
                  </a:lnTo>
                  <a:lnTo>
                    <a:pt x="172" y="1282"/>
                  </a:lnTo>
                  <a:lnTo>
                    <a:pt x="178" y="1286"/>
                  </a:lnTo>
                  <a:lnTo>
                    <a:pt x="182" y="1292"/>
                  </a:lnTo>
                  <a:lnTo>
                    <a:pt x="184" y="1302"/>
                  </a:lnTo>
                  <a:lnTo>
                    <a:pt x="184" y="1382"/>
                  </a:lnTo>
                  <a:close/>
                  <a:moveTo>
                    <a:pt x="386" y="1382"/>
                  </a:moveTo>
                  <a:lnTo>
                    <a:pt x="386" y="1382"/>
                  </a:lnTo>
                  <a:lnTo>
                    <a:pt x="384" y="1390"/>
                  </a:lnTo>
                  <a:lnTo>
                    <a:pt x="378" y="1396"/>
                  </a:lnTo>
                  <a:lnTo>
                    <a:pt x="372" y="1402"/>
                  </a:lnTo>
                  <a:lnTo>
                    <a:pt x="364" y="1404"/>
                  </a:lnTo>
                  <a:lnTo>
                    <a:pt x="322" y="1404"/>
                  </a:lnTo>
                  <a:lnTo>
                    <a:pt x="322" y="1404"/>
                  </a:lnTo>
                  <a:lnTo>
                    <a:pt x="314" y="1402"/>
                  </a:lnTo>
                  <a:lnTo>
                    <a:pt x="306" y="1396"/>
                  </a:lnTo>
                  <a:lnTo>
                    <a:pt x="302" y="1390"/>
                  </a:lnTo>
                  <a:lnTo>
                    <a:pt x="300" y="1382"/>
                  </a:lnTo>
                  <a:lnTo>
                    <a:pt x="300" y="1302"/>
                  </a:lnTo>
                  <a:lnTo>
                    <a:pt x="300" y="1302"/>
                  </a:lnTo>
                  <a:lnTo>
                    <a:pt x="302" y="1292"/>
                  </a:lnTo>
                  <a:lnTo>
                    <a:pt x="306" y="1286"/>
                  </a:lnTo>
                  <a:lnTo>
                    <a:pt x="314" y="1282"/>
                  </a:lnTo>
                  <a:lnTo>
                    <a:pt x="322" y="1280"/>
                  </a:lnTo>
                  <a:lnTo>
                    <a:pt x="364" y="1280"/>
                  </a:lnTo>
                  <a:lnTo>
                    <a:pt x="364" y="1280"/>
                  </a:lnTo>
                  <a:lnTo>
                    <a:pt x="372" y="1282"/>
                  </a:lnTo>
                  <a:lnTo>
                    <a:pt x="378" y="1286"/>
                  </a:lnTo>
                  <a:lnTo>
                    <a:pt x="384" y="1292"/>
                  </a:lnTo>
                  <a:lnTo>
                    <a:pt x="386" y="1302"/>
                  </a:lnTo>
                  <a:lnTo>
                    <a:pt x="386" y="1382"/>
                  </a:lnTo>
                  <a:close/>
                  <a:moveTo>
                    <a:pt x="586" y="1382"/>
                  </a:moveTo>
                  <a:lnTo>
                    <a:pt x="586" y="1382"/>
                  </a:lnTo>
                  <a:lnTo>
                    <a:pt x="584" y="1390"/>
                  </a:lnTo>
                  <a:lnTo>
                    <a:pt x="580" y="1396"/>
                  </a:lnTo>
                  <a:lnTo>
                    <a:pt x="572" y="1402"/>
                  </a:lnTo>
                  <a:lnTo>
                    <a:pt x="564" y="1404"/>
                  </a:lnTo>
                  <a:lnTo>
                    <a:pt x="522" y="1404"/>
                  </a:lnTo>
                  <a:lnTo>
                    <a:pt x="522" y="1404"/>
                  </a:lnTo>
                  <a:lnTo>
                    <a:pt x="514" y="1402"/>
                  </a:lnTo>
                  <a:lnTo>
                    <a:pt x="508" y="1396"/>
                  </a:lnTo>
                  <a:lnTo>
                    <a:pt x="502" y="1390"/>
                  </a:lnTo>
                  <a:lnTo>
                    <a:pt x="500" y="1382"/>
                  </a:lnTo>
                  <a:lnTo>
                    <a:pt x="500" y="1302"/>
                  </a:lnTo>
                  <a:lnTo>
                    <a:pt x="500" y="1302"/>
                  </a:lnTo>
                  <a:lnTo>
                    <a:pt x="502" y="1292"/>
                  </a:lnTo>
                  <a:lnTo>
                    <a:pt x="508" y="1286"/>
                  </a:lnTo>
                  <a:lnTo>
                    <a:pt x="514" y="1282"/>
                  </a:lnTo>
                  <a:lnTo>
                    <a:pt x="522" y="1280"/>
                  </a:lnTo>
                  <a:lnTo>
                    <a:pt x="564" y="1280"/>
                  </a:lnTo>
                  <a:lnTo>
                    <a:pt x="564" y="1280"/>
                  </a:lnTo>
                  <a:lnTo>
                    <a:pt x="572" y="1282"/>
                  </a:lnTo>
                  <a:lnTo>
                    <a:pt x="580" y="1286"/>
                  </a:lnTo>
                  <a:lnTo>
                    <a:pt x="584" y="1292"/>
                  </a:lnTo>
                  <a:lnTo>
                    <a:pt x="586" y="1302"/>
                  </a:lnTo>
                  <a:lnTo>
                    <a:pt x="586" y="1382"/>
                  </a:lnTo>
                  <a:close/>
                  <a:moveTo>
                    <a:pt x="786" y="1382"/>
                  </a:moveTo>
                  <a:lnTo>
                    <a:pt x="786" y="1382"/>
                  </a:lnTo>
                  <a:lnTo>
                    <a:pt x="784" y="1390"/>
                  </a:lnTo>
                  <a:lnTo>
                    <a:pt x="780" y="1396"/>
                  </a:lnTo>
                  <a:lnTo>
                    <a:pt x="772" y="1402"/>
                  </a:lnTo>
                  <a:lnTo>
                    <a:pt x="764" y="1404"/>
                  </a:lnTo>
                  <a:lnTo>
                    <a:pt x="724" y="1404"/>
                  </a:lnTo>
                  <a:lnTo>
                    <a:pt x="724" y="1404"/>
                  </a:lnTo>
                  <a:lnTo>
                    <a:pt x="714" y="1402"/>
                  </a:lnTo>
                  <a:lnTo>
                    <a:pt x="708" y="1396"/>
                  </a:lnTo>
                  <a:lnTo>
                    <a:pt x="704" y="1390"/>
                  </a:lnTo>
                  <a:lnTo>
                    <a:pt x="702" y="1382"/>
                  </a:lnTo>
                  <a:lnTo>
                    <a:pt x="702" y="1302"/>
                  </a:lnTo>
                  <a:lnTo>
                    <a:pt x="702" y="1302"/>
                  </a:lnTo>
                  <a:lnTo>
                    <a:pt x="704" y="1292"/>
                  </a:lnTo>
                  <a:lnTo>
                    <a:pt x="708" y="1286"/>
                  </a:lnTo>
                  <a:lnTo>
                    <a:pt x="714" y="1282"/>
                  </a:lnTo>
                  <a:lnTo>
                    <a:pt x="724" y="1280"/>
                  </a:lnTo>
                  <a:lnTo>
                    <a:pt x="764" y="1280"/>
                  </a:lnTo>
                  <a:lnTo>
                    <a:pt x="764" y="1280"/>
                  </a:lnTo>
                  <a:lnTo>
                    <a:pt x="772" y="1282"/>
                  </a:lnTo>
                  <a:lnTo>
                    <a:pt x="780" y="1286"/>
                  </a:lnTo>
                  <a:lnTo>
                    <a:pt x="784" y="1292"/>
                  </a:lnTo>
                  <a:lnTo>
                    <a:pt x="786" y="1302"/>
                  </a:lnTo>
                  <a:lnTo>
                    <a:pt x="786" y="1382"/>
                  </a:lnTo>
                  <a:close/>
                  <a:moveTo>
                    <a:pt x="986" y="1382"/>
                  </a:moveTo>
                  <a:lnTo>
                    <a:pt x="986" y="1382"/>
                  </a:lnTo>
                  <a:lnTo>
                    <a:pt x="984" y="1390"/>
                  </a:lnTo>
                  <a:lnTo>
                    <a:pt x="980" y="1396"/>
                  </a:lnTo>
                  <a:lnTo>
                    <a:pt x="974" y="1402"/>
                  </a:lnTo>
                  <a:lnTo>
                    <a:pt x="966" y="1404"/>
                  </a:lnTo>
                  <a:lnTo>
                    <a:pt x="924" y="1404"/>
                  </a:lnTo>
                  <a:lnTo>
                    <a:pt x="924" y="1404"/>
                  </a:lnTo>
                  <a:lnTo>
                    <a:pt x="916" y="1402"/>
                  </a:lnTo>
                  <a:lnTo>
                    <a:pt x="908" y="1396"/>
                  </a:lnTo>
                  <a:lnTo>
                    <a:pt x="904" y="1390"/>
                  </a:lnTo>
                  <a:lnTo>
                    <a:pt x="902" y="1382"/>
                  </a:lnTo>
                  <a:lnTo>
                    <a:pt x="902" y="1302"/>
                  </a:lnTo>
                  <a:lnTo>
                    <a:pt x="902" y="1302"/>
                  </a:lnTo>
                  <a:lnTo>
                    <a:pt x="904" y="1292"/>
                  </a:lnTo>
                  <a:lnTo>
                    <a:pt x="908" y="1286"/>
                  </a:lnTo>
                  <a:lnTo>
                    <a:pt x="916" y="1282"/>
                  </a:lnTo>
                  <a:lnTo>
                    <a:pt x="924" y="1280"/>
                  </a:lnTo>
                  <a:lnTo>
                    <a:pt x="966" y="1280"/>
                  </a:lnTo>
                  <a:lnTo>
                    <a:pt x="966" y="1280"/>
                  </a:lnTo>
                  <a:lnTo>
                    <a:pt x="974" y="1282"/>
                  </a:lnTo>
                  <a:lnTo>
                    <a:pt x="980" y="1286"/>
                  </a:lnTo>
                  <a:lnTo>
                    <a:pt x="984" y="1292"/>
                  </a:lnTo>
                  <a:lnTo>
                    <a:pt x="986" y="1302"/>
                  </a:lnTo>
                  <a:lnTo>
                    <a:pt x="986" y="1382"/>
                  </a:lnTo>
                  <a:close/>
                  <a:moveTo>
                    <a:pt x="1188" y="1382"/>
                  </a:moveTo>
                  <a:lnTo>
                    <a:pt x="1188" y="1382"/>
                  </a:lnTo>
                  <a:lnTo>
                    <a:pt x="1186" y="1390"/>
                  </a:lnTo>
                  <a:lnTo>
                    <a:pt x="1180" y="1396"/>
                  </a:lnTo>
                  <a:lnTo>
                    <a:pt x="1174" y="1402"/>
                  </a:lnTo>
                  <a:lnTo>
                    <a:pt x="1166" y="1404"/>
                  </a:lnTo>
                  <a:lnTo>
                    <a:pt x="1124" y="1404"/>
                  </a:lnTo>
                  <a:lnTo>
                    <a:pt x="1124" y="1404"/>
                  </a:lnTo>
                  <a:lnTo>
                    <a:pt x="1116" y="1402"/>
                  </a:lnTo>
                  <a:lnTo>
                    <a:pt x="1108" y="1396"/>
                  </a:lnTo>
                  <a:lnTo>
                    <a:pt x="1104" y="1390"/>
                  </a:lnTo>
                  <a:lnTo>
                    <a:pt x="1102" y="1382"/>
                  </a:lnTo>
                  <a:lnTo>
                    <a:pt x="1102" y="1302"/>
                  </a:lnTo>
                  <a:lnTo>
                    <a:pt x="1102" y="1302"/>
                  </a:lnTo>
                  <a:lnTo>
                    <a:pt x="1104" y="1292"/>
                  </a:lnTo>
                  <a:lnTo>
                    <a:pt x="1108" y="1286"/>
                  </a:lnTo>
                  <a:lnTo>
                    <a:pt x="1116" y="1282"/>
                  </a:lnTo>
                  <a:lnTo>
                    <a:pt x="1124" y="1280"/>
                  </a:lnTo>
                  <a:lnTo>
                    <a:pt x="1166" y="1280"/>
                  </a:lnTo>
                  <a:lnTo>
                    <a:pt x="1166" y="1280"/>
                  </a:lnTo>
                  <a:lnTo>
                    <a:pt x="1174" y="1282"/>
                  </a:lnTo>
                  <a:lnTo>
                    <a:pt x="1180" y="1286"/>
                  </a:lnTo>
                  <a:lnTo>
                    <a:pt x="1186" y="1292"/>
                  </a:lnTo>
                  <a:lnTo>
                    <a:pt x="1188" y="1302"/>
                  </a:lnTo>
                  <a:lnTo>
                    <a:pt x="1188" y="1382"/>
                  </a:lnTo>
                  <a:close/>
                  <a:moveTo>
                    <a:pt x="1388" y="1382"/>
                  </a:moveTo>
                  <a:lnTo>
                    <a:pt x="1388" y="1382"/>
                  </a:lnTo>
                  <a:lnTo>
                    <a:pt x="1386" y="1390"/>
                  </a:lnTo>
                  <a:lnTo>
                    <a:pt x="1382" y="1396"/>
                  </a:lnTo>
                  <a:lnTo>
                    <a:pt x="1374" y="1402"/>
                  </a:lnTo>
                  <a:lnTo>
                    <a:pt x="1366" y="1404"/>
                  </a:lnTo>
                  <a:lnTo>
                    <a:pt x="1324" y="1404"/>
                  </a:lnTo>
                  <a:lnTo>
                    <a:pt x="1324" y="1404"/>
                  </a:lnTo>
                  <a:lnTo>
                    <a:pt x="1316" y="1402"/>
                  </a:lnTo>
                  <a:lnTo>
                    <a:pt x="1310" y="1396"/>
                  </a:lnTo>
                  <a:lnTo>
                    <a:pt x="1304" y="1390"/>
                  </a:lnTo>
                  <a:lnTo>
                    <a:pt x="1302" y="1382"/>
                  </a:lnTo>
                  <a:lnTo>
                    <a:pt x="1302" y="1302"/>
                  </a:lnTo>
                  <a:lnTo>
                    <a:pt x="1302" y="1302"/>
                  </a:lnTo>
                  <a:lnTo>
                    <a:pt x="1304" y="1292"/>
                  </a:lnTo>
                  <a:lnTo>
                    <a:pt x="1310" y="1286"/>
                  </a:lnTo>
                  <a:lnTo>
                    <a:pt x="1316" y="1282"/>
                  </a:lnTo>
                  <a:lnTo>
                    <a:pt x="1324" y="1280"/>
                  </a:lnTo>
                  <a:lnTo>
                    <a:pt x="1366" y="1280"/>
                  </a:lnTo>
                  <a:lnTo>
                    <a:pt x="1366" y="1280"/>
                  </a:lnTo>
                  <a:lnTo>
                    <a:pt x="1374" y="1282"/>
                  </a:lnTo>
                  <a:lnTo>
                    <a:pt x="1382" y="1286"/>
                  </a:lnTo>
                  <a:lnTo>
                    <a:pt x="1386" y="1292"/>
                  </a:lnTo>
                  <a:lnTo>
                    <a:pt x="1388" y="1302"/>
                  </a:lnTo>
                  <a:lnTo>
                    <a:pt x="1388" y="1382"/>
                  </a:lnTo>
                  <a:close/>
                  <a:moveTo>
                    <a:pt x="1588" y="1382"/>
                  </a:moveTo>
                  <a:lnTo>
                    <a:pt x="1588" y="1382"/>
                  </a:lnTo>
                  <a:lnTo>
                    <a:pt x="1586" y="1390"/>
                  </a:lnTo>
                  <a:lnTo>
                    <a:pt x="1582" y="1396"/>
                  </a:lnTo>
                  <a:lnTo>
                    <a:pt x="1574" y="1402"/>
                  </a:lnTo>
                  <a:lnTo>
                    <a:pt x="1566" y="1404"/>
                  </a:lnTo>
                  <a:lnTo>
                    <a:pt x="1526" y="1404"/>
                  </a:lnTo>
                  <a:lnTo>
                    <a:pt x="1526" y="1404"/>
                  </a:lnTo>
                  <a:lnTo>
                    <a:pt x="1516" y="1402"/>
                  </a:lnTo>
                  <a:lnTo>
                    <a:pt x="1510" y="1396"/>
                  </a:lnTo>
                  <a:lnTo>
                    <a:pt x="1506" y="1390"/>
                  </a:lnTo>
                  <a:lnTo>
                    <a:pt x="1504" y="1382"/>
                  </a:lnTo>
                  <a:lnTo>
                    <a:pt x="1504" y="1302"/>
                  </a:lnTo>
                  <a:lnTo>
                    <a:pt x="1504" y="1302"/>
                  </a:lnTo>
                  <a:lnTo>
                    <a:pt x="1506" y="1292"/>
                  </a:lnTo>
                  <a:lnTo>
                    <a:pt x="1510" y="1286"/>
                  </a:lnTo>
                  <a:lnTo>
                    <a:pt x="1516" y="1282"/>
                  </a:lnTo>
                  <a:lnTo>
                    <a:pt x="1526" y="1280"/>
                  </a:lnTo>
                  <a:lnTo>
                    <a:pt x="1566" y="1280"/>
                  </a:lnTo>
                  <a:lnTo>
                    <a:pt x="1566" y="1280"/>
                  </a:lnTo>
                  <a:lnTo>
                    <a:pt x="1574" y="1282"/>
                  </a:lnTo>
                  <a:lnTo>
                    <a:pt x="1582" y="1286"/>
                  </a:lnTo>
                  <a:lnTo>
                    <a:pt x="1586" y="1292"/>
                  </a:lnTo>
                  <a:lnTo>
                    <a:pt x="1588" y="1302"/>
                  </a:lnTo>
                  <a:lnTo>
                    <a:pt x="1588" y="1382"/>
                  </a:lnTo>
                  <a:close/>
                  <a:moveTo>
                    <a:pt x="1600" y="1246"/>
                  </a:moveTo>
                  <a:lnTo>
                    <a:pt x="1600" y="1258"/>
                  </a:lnTo>
                  <a:lnTo>
                    <a:pt x="1600" y="1258"/>
                  </a:lnTo>
                  <a:lnTo>
                    <a:pt x="1598" y="1262"/>
                  </a:lnTo>
                  <a:lnTo>
                    <a:pt x="1596" y="1264"/>
                  </a:lnTo>
                  <a:lnTo>
                    <a:pt x="1594" y="1266"/>
                  </a:lnTo>
                  <a:lnTo>
                    <a:pt x="1590" y="1268"/>
                  </a:lnTo>
                  <a:lnTo>
                    <a:pt x="84" y="1268"/>
                  </a:lnTo>
                  <a:lnTo>
                    <a:pt x="84" y="1268"/>
                  </a:lnTo>
                  <a:lnTo>
                    <a:pt x="80" y="1266"/>
                  </a:lnTo>
                  <a:lnTo>
                    <a:pt x="78" y="1264"/>
                  </a:lnTo>
                  <a:lnTo>
                    <a:pt x="76" y="1262"/>
                  </a:lnTo>
                  <a:lnTo>
                    <a:pt x="74" y="1258"/>
                  </a:lnTo>
                  <a:lnTo>
                    <a:pt x="74" y="1246"/>
                  </a:lnTo>
                  <a:lnTo>
                    <a:pt x="74" y="234"/>
                  </a:lnTo>
                  <a:lnTo>
                    <a:pt x="74" y="234"/>
                  </a:lnTo>
                  <a:lnTo>
                    <a:pt x="74" y="234"/>
                  </a:lnTo>
                  <a:lnTo>
                    <a:pt x="76" y="230"/>
                  </a:lnTo>
                  <a:lnTo>
                    <a:pt x="76" y="228"/>
                  </a:lnTo>
                  <a:lnTo>
                    <a:pt x="76" y="228"/>
                  </a:lnTo>
                  <a:lnTo>
                    <a:pt x="80" y="226"/>
                  </a:lnTo>
                  <a:lnTo>
                    <a:pt x="84" y="224"/>
                  </a:lnTo>
                  <a:lnTo>
                    <a:pt x="1590" y="224"/>
                  </a:lnTo>
                  <a:lnTo>
                    <a:pt x="1590" y="224"/>
                  </a:lnTo>
                  <a:lnTo>
                    <a:pt x="1594" y="226"/>
                  </a:lnTo>
                  <a:lnTo>
                    <a:pt x="1596" y="228"/>
                  </a:lnTo>
                  <a:lnTo>
                    <a:pt x="1596" y="228"/>
                  </a:lnTo>
                  <a:lnTo>
                    <a:pt x="1598" y="230"/>
                  </a:lnTo>
                  <a:lnTo>
                    <a:pt x="1600" y="234"/>
                  </a:lnTo>
                  <a:lnTo>
                    <a:pt x="1600" y="234"/>
                  </a:lnTo>
                  <a:lnTo>
                    <a:pt x="1600" y="1246"/>
                  </a:lnTo>
                  <a:close/>
                </a:path>
              </a:pathLst>
            </a:custGeom>
            <a:solidFill>
              <a:srgbClr val="000000"/>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48" name="Freeform 1014"/>
            <p:cNvSpPr>
              <a:spLocks/>
            </p:cNvSpPr>
            <p:nvPr/>
          </p:nvSpPr>
          <p:spPr bwMode="auto">
            <a:xfrm>
              <a:off x="9155113" y="-1773238"/>
              <a:ext cx="12700" cy="19050"/>
            </a:xfrm>
            <a:custGeom>
              <a:avLst/>
              <a:gdLst/>
              <a:ahLst/>
              <a:cxnLst>
                <a:cxn ang="0">
                  <a:pos x="0" y="12"/>
                </a:cxn>
                <a:cxn ang="0">
                  <a:pos x="8" y="12"/>
                </a:cxn>
                <a:cxn ang="0">
                  <a:pos x="4" y="0"/>
                </a:cxn>
                <a:cxn ang="0">
                  <a:pos x="0" y="12"/>
                </a:cxn>
              </a:cxnLst>
              <a:rect l="0" t="0" r="r" b="b"/>
              <a:pathLst>
                <a:path w="8" h="12">
                  <a:moveTo>
                    <a:pt x="0" y="12"/>
                  </a:moveTo>
                  <a:lnTo>
                    <a:pt x="8" y="12"/>
                  </a:lnTo>
                  <a:lnTo>
                    <a:pt x="4" y="0"/>
                  </a:lnTo>
                  <a:lnTo>
                    <a:pt x="0" y="12"/>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49" name="Freeform 1015"/>
            <p:cNvSpPr>
              <a:spLocks/>
            </p:cNvSpPr>
            <p:nvPr/>
          </p:nvSpPr>
          <p:spPr bwMode="auto">
            <a:xfrm>
              <a:off x="9075738" y="-1738313"/>
              <a:ext cx="50800" cy="28575"/>
            </a:xfrm>
            <a:custGeom>
              <a:avLst/>
              <a:gdLst/>
              <a:ahLst/>
              <a:cxnLst>
                <a:cxn ang="0">
                  <a:pos x="4" y="16"/>
                </a:cxn>
                <a:cxn ang="0">
                  <a:pos x="32" y="8"/>
                </a:cxn>
                <a:cxn ang="0">
                  <a:pos x="4" y="2"/>
                </a:cxn>
                <a:cxn ang="0">
                  <a:pos x="0" y="0"/>
                </a:cxn>
                <a:cxn ang="0">
                  <a:pos x="0" y="18"/>
                </a:cxn>
                <a:cxn ang="0">
                  <a:pos x="4" y="16"/>
                </a:cxn>
              </a:cxnLst>
              <a:rect l="0" t="0" r="r" b="b"/>
              <a:pathLst>
                <a:path w="32" h="18">
                  <a:moveTo>
                    <a:pt x="4" y="16"/>
                  </a:moveTo>
                  <a:lnTo>
                    <a:pt x="32" y="8"/>
                  </a:lnTo>
                  <a:lnTo>
                    <a:pt x="4" y="2"/>
                  </a:lnTo>
                  <a:lnTo>
                    <a:pt x="0" y="0"/>
                  </a:lnTo>
                  <a:lnTo>
                    <a:pt x="0" y="18"/>
                  </a:lnTo>
                  <a:lnTo>
                    <a:pt x="4"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0" name="Freeform 1016"/>
            <p:cNvSpPr>
              <a:spLocks/>
            </p:cNvSpPr>
            <p:nvPr/>
          </p:nvSpPr>
          <p:spPr bwMode="auto">
            <a:xfrm>
              <a:off x="9104313" y="-1782763"/>
              <a:ext cx="31750" cy="44450"/>
            </a:xfrm>
            <a:custGeom>
              <a:avLst/>
              <a:gdLst/>
              <a:ahLst/>
              <a:cxnLst>
                <a:cxn ang="0">
                  <a:pos x="14" y="20"/>
                </a:cxn>
                <a:cxn ang="0">
                  <a:pos x="14" y="20"/>
                </a:cxn>
                <a:cxn ang="0">
                  <a:pos x="16" y="16"/>
                </a:cxn>
                <a:cxn ang="0">
                  <a:pos x="16" y="16"/>
                </a:cxn>
                <a:cxn ang="0">
                  <a:pos x="18" y="12"/>
                </a:cxn>
                <a:cxn ang="0">
                  <a:pos x="18" y="12"/>
                </a:cxn>
                <a:cxn ang="0">
                  <a:pos x="20" y="8"/>
                </a:cxn>
                <a:cxn ang="0">
                  <a:pos x="20" y="8"/>
                </a:cxn>
                <a:cxn ang="0">
                  <a:pos x="18" y="4"/>
                </a:cxn>
                <a:cxn ang="0">
                  <a:pos x="18" y="2"/>
                </a:cxn>
                <a:cxn ang="0">
                  <a:pos x="18" y="2"/>
                </a:cxn>
                <a:cxn ang="0">
                  <a:pos x="14" y="0"/>
                </a:cxn>
                <a:cxn ang="0">
                  <a:pos x="10" y="0"/>
                </a:cxn>
                <a:cxn ang="0">
                  <a:pos x="10" y="0"/>
                </a:cxn>
                <a:cxn ang="0">
                  <a:pos x="4" y="2"/>
                </a:cxn>
                <a:cxn ang="0">
                  <a:pos x="4" y="2"/>
                </a:cxn>
                <a:cxn ang="0">
                  <a:pos x="2" y="4"/>
                </a:cxn>
                <a:cxn ang="0">
                  <a:pos x="2" y="8"/>
                </a:cxn>
                <a:cxn ang="0">
                  <a:pos x="6" y="10"/>
                </a:cxn>
                <a:cxn ang="0">
                  <a:pos x="6" y="10"/>
                </a:cxn>
                <a:cxn ang="0">
                  <a:pos x="8" y="6"/>
                </a:cxn>
                <a:cxn ang="0">
                  <a:pos x="8" y="6"/>
                </a:cxn>
                <a:cxn ang="0">
                  <a:pos x="10" y="4"/>
                </a:cxn>
                <a:cxn ang="0">
                  <a:pos x="10" y="4"/>
                </a:cxn>
                <a:cxn ang="0">
                  <a:pos x="14" y="6"/>
                </a:cxn>
                <a:cxn ang="0">
                  <a:pos x="14" y="6"/>
                </a:cxn>
                <a:cxn ang="0">
                  <a:pos x="14" y="8"/>
                </a:cxn>
                <a:cxn ang="0">
                  <a:pos x="14" y="8"/>
                </a:cxn>
                <a:cxn ang="0">
                  <a:pos x="12" y="12"/>
                </a:cxn>
                <a:cxn ang="0">
                  <a:pos x="12" y="12"/>
                </a:cxn>
                <a:cxn ang="0">
                  <a:pos x="8" y="16"/>
                </a:cxn>
                <a:cxn ang="0">
                  <a:pos x="8" y="16"/>
                </a:cxn>
                <a:cxn ang="0">
                  <a:pos x="2" y="24"/>
                </a:cxn>
                <a:cxn ang="0">
                  <a:pos x="2" y="24"/>
                </a:cxn>
                <a:cxn ang="0">
                  <a:pos x="0" y="28"/>
                </a:cxn>
                <a:cxn ang="0">
                  <a:pos x="20" y="28"/>
                </a:cxn>
                <a:cxn ang="0">
                  <a:pos x="20" y="24"/>
                </a:cxn>
                <a:cxn ang="0">
                  <a:pos x="8" y="24"/>
                </a:cxn>
                <a:cxn ang="0">
                  <a:pos x="8" y="24"/>
                </a:cxn>
                <a:cxn ang="0">
                  <a:pos x="10" y="22"/>
                </a:cxn>
                <a:cxn ang="0">
                  <a:pos x="10" y="22"/>
                </a:cxn>
                <a:cxn ang="0">
                  <a:pos x="14" y="20"/>
                </a:cxn>
                <a:cxn ang="0">
                  <a:pos x="14" y="20"/>
                </a:cxn>
              </a:cxnLst>
              <a:rect l="0" t="0" r="r" b="b"/>
              <a:pathLst>
                <a:path w="20" h="28">
                  <a:moveTo>
                    <a:pt x="14" y="20"/>
                  </a:moveTo>
                  <a:lnTo>
                    <a:pt x="14" y="20"/>
                  </a:lnTo>
                  <a:lnTo>
                    <a:pt x="16" y="16"/>
                  </a:lnTo>
                  <a:lnTo>
                    <a:pt x="16" y="16"/>
                  </a:lnTo>
                  <a:lnTo>
                    <a:pt x="18" y="12"/>
                  </a:lnTo>
                  <a:lnTo>
                    <a:pt x="18" y="12"/>
                  </a:lnTo>
                  <a:lnTo>
                    <a:pt x="20" y="8"/>
                  </a:lnTo>
                  <a:lnTo>
                    <a:pt x="20" y="8"/>
                  </a:lnTo>
                  <a:lnTo>
                    <a:pt x="18" y="4"/>
                  </a:lnTo>
                  <a:lnTo>
                    <a:pt x="18" y="2"/>
                  </a:lnTo>
                  <a:lnTo>
                    <a:pt x="18" y="2"/>
                  </a:lnTo>
                  <a:lnTo>
                    <a:pt x="14" y="0"/>
                  </a:lnTo>
                  <a:lnTo>
                    <a:pt x="10" y="0"/>
                  </a:lnTo>
                  <a:lnTo>
                    <a:pt x="10" y="0"/>
                  </a:lnTo>
                  <a:lnTo>
                    <a:pt x="4" y="2"/>
                  </a:lnTo>
                  <a:lnTo>
                    <a:pt x="4" y="2"/>
                  </a:lnTo>
                  <a:lnTo>
                    <a:pt x="2" y="4"/>
                  </a:lnTo>
                  <a:lnTo>
                    <a:pt x="2" y="8"/>
                  </a:lnTo>
                  <a:lnTo>
                    <a:pt x="6" y="10"/>
                  </a:lnTo>
                  <a:lnTo>
                    <a:pt x="6" y="10"/>
                  </a:lnTo>
                  <a:lnTo>
                    <a:pt x="8" y="6"/>
                  </a:lnTo>
                  <a:lnTo>
                    <a:pt x="8" y="6"/>
                  </a:lnTo>
                  <a:lnTo>
                    <a:pt x="10" y="4"/>
                  </a:lnTo>
                  <a:lnTo>
                    <a:pt x="10" y="4"/>
                  </a:lnTo>
                  <a:lnTo>
                    <a:pt x="14" y="6"/>
                  </a:lnTo>
                  <a:lnTo>
                    <a:pt x="14" y="6"/>
                  </a:lnTo>
                  <a:lnTo>
                    <a:pt x="14" y="8"/>
                  </a:lnTo>
                  <a:lnTo>
                    <a:pt x="14" y="8"/>
                  </a:lnTo>
                  <a:lnTo>
                    <a:pt x="12" y="12"/>
                  </a:lnTo>
                  <a:lnTo>
                    <a:pt x="12" y="12"/>
                  </a:lnTo>
                  <a:lnTo>
                    <a:pt x="8" y="16"/>
                  </a:lnTo>
                  <a:lnTo>
                    <a:pt x="8" y="16"/>
                  </a:lnTo>
                  <a:lnTo>
                    <a:pt x="2" y="24"/>
                  </a:lnTo>
                  <a:lnTo>
                    <a:pt x="2" y="24"/>
                  </a:lnTo>
                  <a:lnTo>
                    <a:pt x="0" y="28"/>
                  </a:lnTo>
                  <a:lnTo>
                    <a:pt x="20" y="28"/>
                  </a:lnTo>
                  <a:lnTo>
                    <a:pt x="20" y="24"/>
                  </a:lnTo>
                  <a:lnTo>
                    <a:pt x="8" y="24"/>
                  </a:lnTo>
                  <a:lnTo>
                    <a:pt x="8" y="24"/>
                  </a:lnTo>
                  <a:lnTo>
                    <a:pt x="10" y="22"/>
                  </a:lnTo>
                  <a:lnTo>
                    <a:pt x="10" y="22"/>
                  </a:lnTo>
                  <a:lnTo>
                    <a:pt x="14" y="20"/>
                  </a:lnTo>
                  <a:lnTo>
                    <a:pt x="14"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1" name="Freeform 1017"/>
            <p:cNvSpPr>
              <a:spLocks noEditPoints="1"/>
            </p:cNvSpPr>
            <p:nvPr/>
          </p:nvSpPr>
          <p:spPr bwMode="auto">
            <a:xfrm>
              <a:off x="9139238" y="-1782763"/>
              <a:ext cx="44450" cy="44450"/>
            </a:xfrm>
            <a:custGeom>
              <a:avLst/>
              <a:gdLst/>
              <a:ahLst/>
              <a:cxnLst>
                <a:cxn ang="0">
                  <a:pos x="10" y="0"/>
                </a:cxn>
                <a:cxn ang="0">
                  <a:pos x="0" y="28"/>
                </a:cxn>
                <a:cxn ang="0">
                  <a:pos x="6" y="28"/>
                </a:cxn>
                <a:cxn ang="0">
                  <a:pos x="8" y="22"/>
                </a:cxn>
                <a:cxn ang="0">
                  <a:pos x="18" y="22"/>
                </a:cxn>
                <a:cxn ang="0">
                  <a:pos x="22" y="28"/>
                </a:cxn>
                <a:cxn ang="0">
                  <a:pos x="28" y="28"/>
                </a:cxn>
                <a:cxn ang="0">
                  <a:pos x="16" y="0"/>
                </a:cxn>
                <a:cxn ang="0">
                  <a:pos x="10" y="0"/>
                </a:cxn>
                <a:cxn ang="0">
                  <a:pos x="10" y="18"/>
                </a:cxn>
                <a:cxn ang="0">
                  <a:pos x="14" y="6"/>
                </a:cxn>
                <a:cxn ang="0">
                  <a:pos x="18" y="18"/>
                </a:cxn>
                <a:cxn ang="0">
                  <a:pos x="10" y="18"/>
                </a:cxn>
              </a:cxnLst>
              <a:rect l="0" t="0" r="r" b="b"/>
              <a:pathLst>
                <a:path w="28" h="28">
                  <a:moveTo>
                    <a:pt x="10" y="0"/>
                  </a:moveTo>
                  <a:lnTo>
                    <a:pt x="0" y="28"/>
                  </a:lnTo>
                  <a:lnTo>
                    <a:pt x="6" y="28"/>
                  </a:lnTo>
                  <a:lnTo>
                    <a:pt x="8" y="22"/>
                  </a:lnTo>
                  <a:lnTo>
                    <a:pt x="18" y="22"/>
                  </a:lnTo>
                  <a:lnTo>
                    <a:pt x="22" y="28"/>
                  </a:lnTo>
                  <a:lnTo>
                    <a:pt x="28" y="28"/>
                  </a:lnTo>
                  <a:lnTo>
                    <a:pt x="16" y="0"/>
                  </a:lnTo>
                  <a:lnTo>
                    <a:pt x="10" y="0"/>
                  </a:lnTo>
                  <a:close/>
                  <a:moveTo>
                    <a:pt x="10" y="18"/>
                  </a:moveTo>
                  <a:lnTo>
                    <a:pt x="14" y="6"/>
                  </a:lnTo>
                  <a:lnTo>
                    <a:pt x="18" y="18"/>
                  </a:lnTo>
                  <a:lnTo>
                    <a:pt x="10"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2" name="Freeform 1018"/>
            <p:cNvSpPr>
              <a:spLocks/>
            </p:cNvSpPr>
            <p:nvPr/>
          </p:nvSpPr>
          <p:spPr bwMode="auto">
            <a:xfrm>
              <a:off x="10679113" y="-1747838"/>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3" name="Freeform 1019"/>
            <p:cNvSpPr>
              <a:spLocks/>
            </p:cNvSpPr>
            <p:nvPr/>
          </p:nvSpPr>
          <p:spPr bwMode="auto">
            <a:xfrm>
              <a:off x="10742613" y="-1782763"/>
              <a:ext cx="31750" cy="47625"/>
            </a:xfrm>
            <a:custGeom>
              <a:avLst/>
              <a:gdLst/>
              <a:ahLst/>
              <a:cxnLst>
                <a:cxn ang="0">
                  <a:pos x="14" y="14"/>
                </a:cxn>
                <a:cxn ang="0">
                  <a:pos x="14" y="14"/>
                </a:cxn>
                <a:cxn ang="0">
                  <a:pos x="18"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2"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8" y="10"/>
                  </a:lnTo>
                  <a:lnTo>
                    <a:pt x="18" y="8"/>
                  </a:lnTo>
                  <a:lnTo>
                    <a:pt x="18" y="8"/>
                  </a:lnTo>
                  <a:lnTo>
                    <a:pt x="16" y="2"/>
                  </a:lnTo>
                  <a:lnTo>
                    <a:pt x="16" y="2"/>
                  </a:lnTo>
                  <a:lnTo>
                    <a:pt x="14" y="0"/>
                  </a:lnTo>
                  <a:lnTo>
                    <a:pt x="10" y="0"/>
                  </a:lnTo>
                  <a:lnTo>
                    <a:pt x="10" y="0"/>
                  </a:lnTo>
                  <a:lnTo>
                    <a:pt x="6" y="2"/>
                  </a:lnTo>
                  <a:lnTo>
                    <a:pt x="6" y="2"/>
                  </a:lnTo>
                  <a:lnTo>
                    <a:pt x="2" y="4"/>
                  </a:lnTo>
                  <a:lnTo>
                    <a:pt x="2" y="4"/>
                  </a:lnTo>
                  <a:lnTo>
                    <a:pt x="2"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4" name="Freeform 1020"/>
            <p:cNvSpPr>
              <a:spLocks/>
            </p:cNvSpPr>
            <p:nvPr/>
          </p:nvSpPr>
          <p:spPr bwMode="auto">
            <a:xfrm>
              <a:off x="9917113" y="-1782763"/>
              <a:ext cx="38100" cy="69850"/>
            </a:xfrm>
            <a:custGeom>
              <a:avLst/>
              <a:gdLst/>
              <a:ahLst/>
              <a:cxnLst>
                <a:cxn ang="0">
                  <a:pos x="20" y="20"/>
                </a:cxn>
                <a:cxn ang="0">
                  <a:pos x="22" y="16"/>
                </a:cxn>
                <a:cxn ang="0">
                  <a:pos x="24" y="12"/>
                </a:cxn>
                <a:cxn ang="0">
                  <a:pos x="20" y="4"/>
                </a:cxn>
                <a:cxn ang="0">
                  <a:pos x="18" y="2"/>
                </a:cxn>
                <a:cxn ang="0">
                  <a:pos x="10" y="0"/>
                </a:cxn>
                <a:cxn ang="0">
                  <a:pos x="2" y="2"/>
                </a:cxn>
                <a:cxn ang="0">
                  <a:pos x="0" y="6"/>
                </a:cxn>
                <a:cxn ang="0">
                  <a:pos x="0" y="14"/>
                </a:cxn>
                <a:cxn ang="0">
                  <a:pos x="10" y="10"/>
                </a:cxn>
                <a:cxn ang="0">
                  <a:pos x="10" y="8"/>
                </a:cxn>
                <a:cxn ang="0">
                  <a:pos x="12" y="6"/>
                </a:cxn>
                <a:cxn ang="0">
                  <a:pos x="14" y="8"/>
                </a:cxn>
                <a:cxn ang="0">
                  <a:pos x="14" y="10"/>
                </a:cxn>
                <a:cxn ang="0">
                  <a:pos x="14" y="12"/>
                </a:cxn>
                <a:cxn ang="0">
                  <a:pos x="14" y="16"/>
                </a:cxn>
                <a:cxn ang="0">
                  <a:pos x="12" y="16"/>
                </a:cxn>
                <a:cxn ang="0">
                  <a:pos x="8" y="24"/>
                </a:cxn>
                <a:cxn ang="0">
                  <a:pos x="12" y="24"/>
                </a:cxn>
                <a:cxn ang="0">
                  <a:pos x="14" y="26"/>
                </a:cxn>
                <a:cxn ang="0">
                  <a:pos x="14" y="28"/>
                </a:cxn>
                <a:cxn ang="0">
                  <a:pos x="14" y="32"/>
                </a:cxn>
                <a:cxn ang="0">
                  <a:pos x="14"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8" y="2"/>
                  </a:lnTo>
                  <a:lnTo>
                    <a:pt x="10" y="0"/>
                  </a:lnTo>
                  <a:lnTo>
                    <a:pt x="10" y="0"/>
                  </a:lnTo>
                  <a:lnTo>
                    <a:pt x="6" y="0"/>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4" y="8"/>
                  </a:lnTo>
                  <a:lnTo>
                    <a:pt x="14" y="8"/>
                  </a:lnTo>
                  <a:lnTo>
                    <a:pt x="14" y="10"/>
                  </a:lnTo>
                  <a:lnTo>
                    <a:pt x="14" y="12"/>
                  </a:lnTo>
                  <a:lnTo>
                    <a:pt x="14" y="12"/>
                  </a:lnTo>
                  <a:lnTo>
                    <a:pt x="14" y="16"/>
                  </a:lnTo>
                  <a:lnTo>
                    <a:pt x="14" y="16"/>
                  </a:lnTo>
                  <a:lnTo>
                    <a:pt x="12" y="16"/>
                  </a:lnTo>
                  <a:lnTo>
                    <a:pt x="12" y="16"/>
                  </a:lnTo>
                  <a:lnTo>
                    <a:pt x="8" y="18"/>
                  </a:lnTo>
                  <a:lnTo>
                    <a:pt x="8" y="24"/>
                  </a:lnTo>
                  <a:lnTo>
                    <a:pt x="8" y="24"/>
                  </a:lnTo>
                  <a:lnTo>
                    <a:pt x="12" y="24"/>
                  </a:lnTo>
                  <a:lnTo>
                    <a:pt x="12" y="24"/>
                  </a:lnTo>
                  <a:lnTo>
                    <a:pt x="14" y="26"/>
                  </a:lnTo>
                  <a:lnTo>
                    <a:pt x="14" y="26"/>
                  </a:lnTo>
                  <a:lnTo>
                    <a:pt x="14" y="28"/>
                  </a:lnTo>
                  <a:lnTo>
                    <a:pt x="14" y="32"/>
                  </a:lnTo>
                  <a:lnTo>
                    <a:pt x="14" y="32"/>
                  </a:lnTo>
                  <a:lnTo>
                    <a:pt x="14" y="36"/>
                  </a:lnTo>
                  <a:lnTo>
                    <a:pt x="14"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5" name="Freeform 1021"/>
            <p:cNvSpPr>
              <a:spLocks/>
            </p:cNvSpPr>
            <p:nvPr/>
          </p:nvSpPr>
          <p:spPr bwMode="auto">
            <a:xfrm>
              <a:off x="9237663" y="-1779588"/>
              <a:ext cx="92075" cy="69850"/>
            </a:xfrm>
            <a:custGeom>
              <a:avLst/>
              <a:gdLst/>
              <a:ahLst/>
              <a:cxnLst>
                <a:cxn ang="0">
                  <a:pos x="0" y="44"/>
                </a:cxn>
                <a:cxn ang="0">
                  <a:pos x="12" y="44"/>
                </a:cxn>
                <a:cxn ang="0">
                  <a:pos x="12" y="24"/>
                </a:cxn>
                <a:cxn ang="0">
                  <a:pos x="22" y="24"/>
                </a:cxn>
                <a:cxn ang="0">
                  <a:pos x="22" y="44"/>
                </a:cxn>
                <a:cxn ang="0">
                  <a:pos x="22" y="44"/>
                </a:cxn>
                <a:cxn ang="0">
                  <a:pos x="36" y="44"/>
                </a:cxn>
                <a:cxn ang="0">
                  <a:pos x="36" y="24"/>
                </a:cxn>
                <a:cxn ang="0">
                  <a:pos x="46" y="24"/>
                </a:cxn>
                <a:cxn ang="0">
                  <a:pos x="46" y="44"/>
                </a:cxn>
                <a:cxn ang="0">
                  <a:pos x="46" y="44"/>
                </a:cxn>
                <a:cxn ang="0">
                  <a:pos x="58" y="44"/>
                </a:cxn>
                <a:cxn ang="0">
                  <a:pos x="58" y="0"/>
                </a:cxn>
                <a:cxn ang="0">
                  <a:pos x="58" y="0"/>
                </a:cxn>
                <a:cxn ang="0">
                  <a:pos x="0" y="0"/>
                </a:cxn>
                <a:cxn ang="0">
                  <a:pos x="0" y="44"/>
                </a:cxn>
              </a:cxnLst>
              <a:rect l="0" t="0" r="r" b="b"/>
              <a:pathLst>
                <a:path w="58" h="44">
                  <a:moveTo>
                    <a:pt x="0" y="44"/>
                  </a:moveTo>
                  <a:lnTo>
                    <a:pt x="12" y="44"/>
                  </a:lnTo>
                  <a:lnTo>
                    <a:pt x="12" y="24"/>
                  </a:lnTo>
                  <a:lnTo>
                    <a:pt x="22" y="24"/>
                  </a:lnTo>
                  <a:lnTo>
                    <a:pt x="22" y="44"/>
                  </a:lnTo>
                  <a:lnTo>
                    <a:pt x="22" y="44"/>
                  </a:lnTo>
                  <a:lnTo>
                    <a:pt x="36" y="44"/>
                  </a:lnTo>
                  <a:lnTo>
                    <a:pt x="36" y="24"/>
                  </a:lnTo>
                  <a:lnTo>
                    <a:pt x="46" y="24"/>
                  </a:lnTo>
                  <a:lnTo>
                    <a:pt x="46" y="44"/>
                  </a:lnTo>
                  <a:lnTo>
                    <a:pt x="46" y="44"/>
                  </a:lnTo>
                  <a:lnTo>
                    <a:pt x="58" y="44"/>
                  </a:lnTo>
                  <a:lnTo>
                    <a:pt x="58" y="0"/>
                  </a:lnTo>
                  <a:lnTo>
                    <a:pt x="58"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6" name="Freeform 1022"/>
            <p:cNvSpPr>
              <a:spLocks/>
            </p:cNvSpPr>
            <p:nvPr/>
          </p:nvSpPr>
          <p:spPr bwMode="auto">
            <a:xfrm>
              <a:off x="93487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7" name="Freeform 1023"/>
            <p:cNvSpPr>
              <a:spLocks/>
            </p:cNvSpPr>
            <p:nvPr/>
          </p:nvSpPr>
          <p:spPr bwMode="auto">
            <a:xfrm>
              <a:off x="9383713" y="-1779588"/>
              <a:ext cx="57150" cy="69850"/>
            </a:xfrm>
            <a:custGeom>
              <a:avLst/>
              <a:gdLst/>
              <a:ahLst/>
              <a:cxnLst>
                <a:cxn ang="0">
                  <a:pos x="24" y="24"/>
                </a:cxn>
                <a:cxn ang="0">
                  <a:pos x="14" y="24"/>
                </a:cxn>
                <a:cxn ang="0">
                  <a:pos x="14" y="0"/>
                </a:cxn>
                <a:cxn ang="0">
                  <a:pos x="14"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4" y="24"/>
                  </a:lnTo>
                  <a:lnTo>
                    <a:pt x="14" y="0"/>
                  </a:lnTo>
                  <a:lnTo>
                    <a:pt x="14"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8" name="Freeform 1024"/>
            <p:cNvSpPr>
              <a:spLocks/>
            </p:cNvSpPr>
            <p:nvPr/>
          </p:nvSpPr>
          <p:spPr bwMode="auto">
            <a:xfrm>
              <a:off x="94599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59" name="Freeform 1025"/>
            <p:cNvSpPr>
              <a:spLocks/>
            </p:cNvSpPr>
            <p:nvPr/>
          </p:nvSpPr>
          <p:spPr bwMode="auto">
            <a:xfrm>
              <a:off x="9513888" y="-1779588"/>
              <a:ext cx="76200" cy="69850"/>
            </a:xfrm>
            <a:custGeom>
              <a:avLst/>
              <a:gdLst/>
              <a:ahLst/>
              <a:cxnLst>
                <a:cxn ang="0">
                  <a:pos x="36" y="24"/>
                </a:cxn>
                <a:cxn ang="0">
                  <a:pos x="24" y="24"/>
                </a:cxn>
                <a:cxn ang="0">
                  <a:pos x="24" y="24"/>
                </a:cxn>
                <a:cxn ang="0">
                  <a:pos x="24" y="0"/>
                </a:cxn>
                <a:cxn ang="0">
                  <a:pos x="24" y="0"/>
                </a:cxn>
                <a:cxn ang="0">
                  <a:pos x="12" y="0"/>
                </a:cxn>
                <a:cxn ang="0">
                  <a:pos x="12" y="0"/>
                </a:cxn>
                <a:cxn ang="0">
                  <a:pos x="12" y="24"/>
                </a:cxn>
                <a:cxn ang="0">
                  <a:pos x="0" y="24"/>
                </a:cxn>
                <a:cxn ang="0">
                  <a:pos x="0" y="24"/>
                </a:cxn>
                <a:cxn ang="0">
                  <a:pos x="0" y="44"/>
                </a:cxn>
                <a:cxn ang="0">
                  <a:pos x="0" y="44"/>
                </a:cxn>
                <a:cxn ang="0">
                  <a:pos x="14" y="44"/>
                </a:cxn>
                <a:cxn ang="0">
                  <a:pos x="14" y="44"/>
                </a:cxn>
                <a:cxn ang="0">
                  <a:pos x="14" y="24"/>
                </a:cxn>
                <a:cxn ang="0">
                  <a:pos x="24" y="24"/>
                </a:cxn>
                <a:cxn ang="0">
                  <a:pos x="24" y="24"/>
                </a:cxn>
                <a:cxn ang="0">
                  <a:pos x="24" y="44"/>
                </a:cxn>
                <a:cxn ang="0">
                  <a:pos x="24" y="44"/>
                </a:cxn>
                <a:cxn ang="0">
                  <a:pos x="36" y="44"/>
                </a:cxn>
                <a:cxn ang="0">
                  <a:pos x="36" y="44"/>
                </a:cxn>
                <a:cxn ang="0">
                  <a:pos x="36" y="24"/>
                </a:cxn>
                <a:cxn ang="0">
                  <a:pos x="48" y="24"/>
                </a:cxn>
                <a:cxn ang="0">
                  <a:pos x="48" y="24"/>
                </a:cxn>
                <a:cxn ang="0">
                  <a:pos x="48" y="0"/>
                </a:cxn>
                <a:cxn ang="0">
                  <a:pos x="48" y="0"/>
                </a:cxn>
                <a:cxn ang="0">
                  <a:pos x="36" y="0"/>
                </a:cxn>
                <a:cxn ang="0">
                  <a:pos x="36" y="0"/>
                </a:cxn>
                <a:cxn ang="0">
                  <a:pos x="36" y="24"/>
                </a:cxn>
                <a:cxn ang="0">
                  <a:pos x="36" y="24"/>
                </a:cxn>
              </a:cxnLst>
              <a:rect l="0" t="0" r="r" b="b"/>
              <a:pathLst>
                <a:path w="48" h="44">
                  <a:moveTo>
                    <a:pt x="36" y="24"/>
                  </a:moveTo>
                  <a:lnTo>
                    <a:pt x="24" y="24"/>
                  </a:lnTo>
                  <a:lnTo>
                    <a:pt x="24" y="24"/>
                  </a:lnTo>
                  <a:lnTo>
                    <a:pt x="24" y="0"/>
                  </a:lnTo>
                  <a:lnTo>
                    <a:pt x="24" y="0"/>
                  </a:lnTo>
                  <a:lnTo>
                    <a:pt x="12" y="0"/>
                  </a:lnTo>
                  <a:lnTo>
                    <a:pt x="12" y="0"/>
                  </a:lnTo>
                  <a:lnTo>
                    <a:pt x="12" y="24"/>
                  </a:lnTo>
                  <a:lnTo>
                    <a:pt x="0" y="24"/>
                  </a:lnTo>
                  <a:lnTo>
                    <a:pt x="0" y="24"/>
                  </a:lnTo>
                  <a:lnTo>
                    <a:pt x="0" y="44"/>
                  </a:lnTo>
                  <a:lnTo>
                    <a:pt x="0" y="44"/>
                  </a:lnTo>
                  <a:lnTo>
                    <a:pt x="14" y="44"/>
                  </a:lnTo>
                  <a:lnTo>
                    <a:pt x="14" y="44"/>
                  </a:lnTo>
                  <a:lnTo>
                    <a:pt x="14" y="24"/>
                  </a:lnTo>
                  <a:lnTo>
                    <a:pt x="24" y="24"/>
                  </a:lnTo>
                  <a:lnTo>
                    <a:pt x="24" y="24"/>
                  </a:lnTo>
                  <a:lnTo>
                    <a:pt x="24" y="44"/>
                  </a:lnTo>
                  <a:lnTo>
                    <a:pt x="24" y="44"/>
                  </a:lnTo>
                  <a:lnTo>
                    <a:pt x="36" y="44"/>
                  </a:lnTo>
                  <a:lnTo>
                    <a:pt x="36" y="44"/>
                  </a:lnTo>
                  <a:lnTo>
                    <a:pt x="36" y="24"/>
                  </a:lnTo>
                  <a:lnTo>
                    <a:pt x="48" y="24"/>
                  </a:lnTo>
                  <a:lnTo>
                    <a:pt x="48" y="24"/>
                  </a:lnTo>
                  <a:lnTo>
                    <a:pt x="48" y="0"/>
                  </a:lnTo>
                  <a:lnTo>
                    <a:pt x="48" y="0"/>
                  </a:lnTo>
                  <a:lnTo>
                    <a:pt x="36" y="0"/>
                  </a:lnTo>
                  <a:lnTo>
                    <a:pt x="36" y="0"/>
                  </a:lnTo>
                  <a:lnTo>
                    <a:pt x="36" y="24"/>
                  </a:lnTo>
                  <a:lnTo>
                    <a:pt x="36"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0" name="Freeform 1026"/>
            <p:cNvSpPr>
              <a:spLocks/>
            </p:cNvSpPr>
            <p:nvPr/>
          </p:nvSpPr>
          <p:spPr bwMode="auto">
            <a:xfrm>
              <a:off x="9494838"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1" name="Freeform 1027"/>
            <p:cNvSpPr>
              <a:spLocks/>
            </p:cNvSpPr>
            <p:nvPr/>
          </p:nvSpPr>
          <p:spPr bwMode="auto">
            <a:xfrm>
              <a:off x="960596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2" name="Freeform 1028"/>
            <p:cNvSpPr>
              <a:spLocks/>
            </p:cNvSpPr>
            <p:nvPr/>
          </p:nvSpPr>
          <p:spPr bwMode="auto">
            <a:xfrm>
              <a:off x="96440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3" name="Freeform 1029"/>
            <p:cNvSpPr>
              <a:spLocks/>
            </p:cNvSpPr>
            <p:nvPr/>
          </p:nvSpPr>
          <p:spPr bwMode="auto">
            <a:xfrm>
              <a:off x="96821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4" name="Freeform 1030"/>
            <p:cNvSpPr>
              <a:spLocks/>
            </p:cNvSpPr>
            <p:nvPr/>
          </p:nvSpPr>
          <p:spPr bwMode="auto">
            <a:xfrm>
              <a:off x="9717088"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5" name="Freeform 1031"/>
            <p:cNvSpPr>
              <a:spLocks/>
            </p:cNvSpPr>
            <p:nvPr/>
          </p:nvSpPr>
          <p:spPr bwMode="auto">
            <a:xfrm>
              <a:off x="9755188" y="-1779588"/>
              <a:ext cx="57150" cy="66675"/>
            </a:xfrm>
            <a:custGeom>
              <a:avLst/>
              <a:gdLst/>
              <a:ahLst/>
              <a:cxnLst>
                <a:cxn ang="0">
                  <a:pos x="0" y="42"/>
                </a:cxn>
                <a:cxn ang="0">
                  <a:pos x="0" y="42"/>
                </a:cxn>
                <a:cxn ang="0">
                  <a:pos x="12" y="42"/>
                </a:cxn>
                <a:cxn ang="0">
                  <a:pos x="12"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2" y="42"/>
                  </a:lnTo>
                  <a:lnTo>
                    <a:pt x="12"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6" name="Freeform 1032"/>
            <p:cNvSpPr>
              <a:spLocks/>
            </p:cNvSpPr>
            <p:nvPr/>
          </p:nvSpPr>
          <p:spPr bwMode="auto">
            <a:xfrm>
              <a:off x="10063163" y="-1779588"/>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8" y="24"/>
                </a:cxn>
                <a:cxn ang="0">
                  <a:pos x="48" y="44"/>
                </a:cxn>
                <a:cxn ang="0">
                  <a:pos x="48" y="44"/>
                </a:cxn>
                <a:cxn ang="0">
                  <a:pos x="60" y="44"/>
                </a:cxn>
                <a:cxn ang="0">
                  <a:pos x="60" y="0"/>
                </a:cxn>
                <a:cxn ang="0">
                  <a:pos x="60" y="0"/>
                </a:cxn>
                <a:cxn ang="0">
                  <a:pos x="0" y="0"/>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8" y="24"/>
                  </a:lnTo>
                  <a:lnTo>
                    <a:pt x="48" y="44"/>
                  </a:lnTo>
                  <a:lnTo>
                    <a:pt x="48" y="44"/>
                  </a:lnTo>
                  <a:lnTo>
                    <a:pt x="60" y="44"/>
                  </a:lnTo>
                  <a:lnTo>
                    <a:pt x="60" y="0"/>
                  </a:lnTo>
                  <a:lnTo>
                    <a:pt x="60"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7" name="Freeform 1033"/>
            <p:cNvSpPr>
              <a:spLocks/>
            </p:cNvSpPr>
            <p:nvPr/>
          </p:nvSpPr>
          <p:spPr bwMode="auto">
            <a:xfrm>
              <a:off x="101742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8" name="Freeform 1034"/>
            <p:cNvSpPr>
              <a:spLocks/>
            </p:cNvSpPr>
            <p:nvPr/>
          </p:nvSpPr>
          <p:spPr bwMode="auto">
            <a:xfrm>
              <a:off x="10212388" y="-1779588"/>
              <a:ext cx="57150" cy="69850"/>
            </a:xfrm>
            <a:custGeom>
              <a:avLst/>
              <a:gdLst/>
              <a:ahLst/>
              <a:cxnLst>
                <a:cxn ang="0">
                  <a:pos x="24" y="24"/>
                </a:cxn>
                <a:cxn ang="0">
                  <a:pos x="12" y="24"/>
                </a:cxn>
                <a:cxn ang="0">
                  <a:pos x="12" y="0"/>
                </a:cxn>
                <a:cxn ang="0">
                  <a:pos x="12"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2" y="24"/>
                  </a:lnTo>
                  <a:lnTo>
                    <a:pt x="12" y="0"/>
                  </a:lnTo>
                  <a:lnTo>
                    <a:pt x="12"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69" name="Freeform 1035"/>
            <p:cNvSpPr>
              <a:spLocks/>
            </p:cNvSpPr>
            <p:nvPr/>
          </p:nvSpPr>
          <p:spPr bwMode="auto">
            <a:xfrm>
              <a:off x="102854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0" name="Freeform 1036"/>
            <p:cNvSpPr>
              <a:spLocks/>
            </p:cNvSpPr>
            <p:nvPr/>
          </p:nvSpPr>
          <p:spPr bwMode="auto">
            <a:xfrm>
              <a:off x="10342563" y="-1779588"/>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1" name="Freeform 1037"/>
            <p:cNvSpPr>
              <a:spLocks/>
            </p:cNvSpPr>
            <p:nvPr/>
          </p:nvSpPr>
          <p:spPr bwMode="auto">
            <a:xfrm>
              <a:off x="10323513"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2" name="Freeform 1038"/>
            <p:cNvSpPr>
              <a:spLocks/>
            </p:cNvSpPr>
            <p:nvPr/>
          </p:nvSpPr>
          <p:spPr bwMode="auto">
            <a:xfrm>
              <a:off x="1043463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3" name="Freeform 1039"/>
            <p:cNvSpPr>
              <a:spLocks/>
            </p:cNvSpPr>
            <p:nvPr/>
          </p:nvSpPr>
          <p:spPr bwMode="auto">
            <a:xfrm>
              <a:off x="10469563" y="-1779588"/>
              <a:ext cx="22225" cy="69850"/>
            </a:xfrm>
            <a:custGeom>
              <a:avLst/>
              <a:gdLst/>
              <a:ahLst/>
              <a:cxnLst>
                <a:cxn ang="0">
                  <a:pos x="0" y="44"/>
                </a:cxn>
                <a:cxn ang="0">
                  <a:pos x="0" y="44"/>
                </a:cxn>
                <a:cxn ang="0">
                  <a:pos x="14" y="44"/>
                </a:cxn>
                <a:cxn ang="0">
                  <a:pos x="14" y="44"/>
                </a:cxn>
                <a:cxn ang="0">
                  <a:pos x="14" y="0"/>
                </a:cxn>
                <a:cxn ang="0">
                  <a:pos x="14" y="0"/>
                </a:cxn>
                <a:cxn ang="0">
                  <a:pos x="0" y="0"/>
                </a:cxn>
                <a:cxn ang="0">
                  <a:pos x="0" y="0"/>
                </a:cxn>
                <a:cxn ang="0">
                  <a:pos x="0" y="44"/>
                </a:cxn>
                <a:cxn ang="0">
                  <a:pos x="0" y="44"/>
                </a:cxn>
              </a:cxnLst>
              <a:rect l="0" t="0" r="r" b="b"/>
              <a:pathLst>
                <a:path w="14" h="44">
                  <a:moveTo>
                    <a:pt x="0" y="44"/>
                  </a:moveTo>
                  <a:lnTo>
                    <a:pt x="0" y="44"/>
                  </a:lnTo>
                  <a:lnTo>
                    <a:pt x="14" y="44"/>
                  </a:lnTo>
                  <a:lnTo>
                    <a:pt x="14" y="44"/>
                  </a:lnTo>
                  <a:lnTo>
                    <a:pt x="14" y="0"/>
                  </a:lnTo>
                  <a:lnTo>
                    <a:pt x="14"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4" name="Freeform 1040"/>
            <p:cNvSpPr>
              <a:spLocks/>
            </p:cNvSpPr>
            <p:nvPr/>
          </p:nvSpPr>
          <p:spPr bwMode="auto">
            <a:xfrm>
              <a:off x="105076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5" name="Freeform 1041"/>
            <p:cNvSpPr>
              <a:spLocks/>
            </p:cNvSpPr>
            <p:nvPr/>
          </p:nvSpPr>
          <p:spPr bwMode="auto">
            <a:xfrm>
              <a:off x="105457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6" name="Freeform 1042"/>
            <p:cNvSpPr>
              <a:spLocks/>
            </p:cNvSpPr>
            <p:nvPr/>
          </p:nvSpPr>
          <p:spPr bwMode="auto">
            <a:xfrm>
              <a:off x="10580688" y="-1779588"/>
              <a:ext cx="57150" cy="66675"/>
            </a:xfrm>
            <a:custGeom>
              <a:avLst/>
              <a:gdLst/>
              <a:ahLst/>
              <a:cxnLst>
                <a:cxn ang="0">
                  <a:pos x="0" y="42"/>
                </a:cxn>
                <a:cxn ang="0">
                  <a:pos x="0" y="42"/>
                </a:cxn>
                <a:cxn ang="0">
                  <a:pos x="14" y="42"/>
                </a:cxn>
                <a:cxn ang="0">
                  <a:pos x="14"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4" y="42"/>
                  </a:lnTo>
                  <a:lnTo>
                    <a:pt x="14"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7" name="Freeform 1043"/>
            <p:cNvSpPr>
              <a:spLocks/>
            </p:cNvSpPr>
            <p:nvPr/>
          </p:nvSpPr>
          <p:spPr bwMode="auto">
            <a:xfrm>
              <a:off x="10298113" y="-4021138"/>
              <a:ext cx="50800" cy="47625"/>
            </a:xfrm>
            <a:custGeom>
              <a:avLst/>
              <a:gdLst/>
              <a:ahLst/>
              <a:cxnLst>
                <a:cxn ang="0">
                  <a:pos x="22" y="24"/>
                </a:cxn>
                <a:cxn ang="0">
                  <a:pos x="16" y="24"/>
                </a:cxn>
                <a:cxn ang="0">
                  <a:pos x="10" y="24"/>
                </a:cxn>
                <a:cxn ang="0">
                  <a:pos x="0" y="20"/>
                </a:cxn>
                <a:cxn ang="0">
                  <a:pos x="2" y="24"/>
                </a:cxn>
                <a:cxn ang="0">
                  <a:pos x="4" y="28"/>
                </a:cxn>
                <a:cxn ang="0">
                  <a:pos x="16" y="30"/>
                </a:cxn>
                <a:cxn ang="0">
                  <a:pos x="24" y="28"/>
                </a:cxn>
                <a:cxn ang="0">
                  <a:pos x="30" y="26"/>
                </a:cxn>
                <a:cxn ang="0">
                  <a:pos x="32" y="20"/>
                </a:cxn>
                <a:cxn ang="0">
                  <a:pos x="30" y="16"/>
                </a:cxn>
                <a:cxn ang="0">
                  <a:pos x="26" y="12"/>
                </a:cxn>
                <a:cxn ang="0">
                  <a:pos x="18" y="10"/>
                </a:cxn>
                <a:cxn ang="0">
                  <a:pos x="10" y="8"/>
                </a:cxn>
                <a:cxn ang="0">
                  <a:pos x="8" y="8"/>
                </a:cxn>
                <a:cxn ang="0">
                  <a:pos x="10" y="6"/>
                </a:cxn>
                <a:cxn ang="0">
                  <a:pos x="16" y="4"/>
                </a:cxn>
                <a:cxn ang="0">
                  <a:pos x="20" y="6"/>
                </a:cxn>
                <a:cxn ang="0">
                  <a:pos x="22" y="8"/>
                </a:cxn>
                <a:cxn ang="0">
                  <a:pos x="32" y="8"/>
                </a:cxn>
                <a:cxn ang="0">
                  <a:pos x="28" y="2"/>
                </a:cxn>
                <a:cxn ang="0">
                  <a:pos x="22" y="0"/>
                </a:cxn>
                <a:cxn ang="0">
                  <a:pos x="16" y="0"/>
                </a:cxn>
                <a:cxn ang="0">
                  <a:pos x="8" y="0"/>
                </a:cxn>
                <a:cxn ang="0">
                  <a:pos x="2" y="4"/>
                </a:cxn>
                <a:cxn ang="0">
                  <a:pos x="2" y="8"/>
                </a:cxn>
                <a:cxn ang="0">
                  <a:pos x="4" y="14"/>
                </a:cxn>
                <a:cxn ang="0">
                  <a:pos x="14" y="16"/>
                </a:cxn>
                <a:cxn ang="0">
                  <a:pos x="20" y="18"/>
                </a:cxn>
                <a:cxn ang="0">
                  <a:pos x="24" y="18"/>
                </a:cxn>
                <a:cxn ang="0">
                  <a:pos x="24" y="20"/>
                </a:cxn>
                <a:cxn ang="0">
                  <a:pos x="22" y="24"/>
                </a:cxn>
              </a:cxnLst>
              <a:rect l="0" t="0" r="r" b="b"/>
              <a:pathLst>
                <a:path w="32" h="30">
                  <a:moveTo>
                    <a:pt x="22" y="24"/>
                  </a:moveTo>
                  <a:lnTo>
                    <a:pt x="22" y="24"/>
                  </a:lnTo>
                  <a:lnTo>
                    <a:pt x="16" y="24"/>
                  </a:lnTo>
                  <a:lnTo>
                    <a:pt x="16" y="24"/>
                  </a:lnTo>
                  <a:lnTo>
                    <a:pt x="10" y="24"/>
                  </a:lnTo>
                  <a:lnTo>
                    <a:pt x="10" y="24"/>
                  </a:lnTo>
                  <a:lnTo>
                    <a:pt x="8" y="20"/>
                  </a:lnTo>
                  <a:lnTo>
                    <a:pt x="0" y="20"/>
                  </a:lnTo>
                  <a:lnTo>
                    <a:pt x="0" y="20"/>
                  </a:lnTo>
                  <a:lnTo>
                    <a:pt x="2" y="24"/>
                  </a:lnTo>
                  <a:lnTo>
                    <a:pt x="4" y="28"/>
                  </a:lnTo>
                  <a:lnTo>
                    <a:pt x="4" y="28"/>
                  </a:lnTo>
                  <a:lnTo>
                    <a:pt x="10" y="30"/>
                  </a:lnTo>
                  <a:lnTo>
                    <a:pt x="16" y="30"/>
                  </a:lnTo>
                  <a:lnTo>
                    <a:pt x="16" y="30"/>
                  </a:lnTo>
                  <a:lnTo>
                    <a:pt x="24" y="28"/>
                  </a:lnTo>
                  <a:lnTo>
                    <a:pt x="24" y="28"/>
                  </a:lnTo>
                  <a:lnTo>
                    <a:pt x="30" y="26"/>
                  </a:lnTo>
                  <a:lnTo>
                    <a:pt x="30" y="26"/>
                  </a:lnTo>
                  <a:lnTo>
                    <a:pt x="32" y="20"/>
                  </a:lnTo>
                  <a:lnTo>
                    <a:pt x="32" y="20"/>
                  </a:lnTo>
                  <a:lnTo>
                    <a:pt x="30" y="16"/>
                  </a:lnTo>
                  <a:lnTo>
                    <a:pt x="30" y="16"/>
                  </a:lnTo>
                  <a:lnTo>
                    <a:pt x="26" y="12"/>
                  </a:lnTo>
                  <a:lnTo>
                    <a:pt x="26" y="12"/>
                  </a:lnTo>
                  <a:lnTo>
                    <a:pt x="18" y="10"/>
                  </a:lnTo>
                  <a:lnTo>
                    <a:pt x="18" y="10"/>
                  </a:lnTo>
                  <a:lnTo>
                    <a:pt x="10" y="8"/>
                  </a:lnTo>
                  <a:lnTo>
                    <a:pt x="10" y="8"/>
                  </a:lnTo>
                  <a:lnTo>
                    <a:pt x="8" y="8"/>
                  </a:lnTo>
                  <a:lnTo>
                    <a:pt x="8" y="8"/>
                  </a:lnTo>
                  <a:lnTo>
                    <a:pt x="10" y="6"/>
                  </a:lnTo>
                  <a:lnTo>
                    <a:pt x="10" y="6"/>
                  </a:lnTo>
                  <a:lnTo>
                    <a:pt x="16" y="4"/>
                  </a:lnTo>
                  <a:lnTo>
                    <a:pt x="16" y="4"/>
                  </a:lnTo>
                  <a:lnTo>
                    <a:pt x="20" y="6"/>
                  </a:lnTo>
                  <a:lnTo>
                    <a:pt x="20" y="6"/>
                  </a:lnTo>
                  <a:lnTo>
                    <a:pt x="22" y="8"/>
                  </a:lnTo>
                  <a:lnTo>
                    <a:pt x="32" y="8"/>
                  </a:lnTo>
                  <a:lnTo>
                    <a:pt x="32" y="8"/>
                  </a:lnTo>
                  <a:lnTo>
                    <a:pt x="30" y="4"/>
                  </a:lnTo>
                  <a:lnTo>
                    <a:pt x="28" y="2"/>
                  </a:lnTo>
                  <a:lnTo>
                    <a:pt x="28" y="2"/>
                  </a:lnTo>
                  <a:lnTo>
                    <a:pt x="22" y="0"/>
                  </a:lnTo>
                  <a:lnTo>
                    <a:pt x="16" y="0"/>
                  </a:lnTo>
                  <a:lnTo>
                    <a:pt x="16" y="0"/>
                  </a:lnTo>
                  <a:lnTo>
                    <a:pt x="8" y="0"/>
                  </a:lnTo>
                  <a:lnTo>
                    <a:pt x="8" y="0"/>
                  </a:lnTo>
                  <a:lnTo>
                    <a:pt x="2" y="4"/>
                  </a:lnTo>
                  <a:lnTo>
                    <a:pt x="2" y="4"/>
                  </a:lnTo>
                  <a:lnTo>
                    <a:pt x="2" y="8"/>
                  </a:lnTo>
                  <a:lnTo>
                    <a:pt x="2" y="8"/>
                  </a:lnTo>
                  <a:lnTo>
                    <a:pt x="2" y="10"/>
                  </a:lnTo>
                  <a:lnTo>
                    <a:pt x="4" y="14"/>
                  </a:lnTo>
                  <a:lnTo>
                    <a:pt x="4" y="14"/>
                  </a:lnTo>
                  <a:lnTo>
                    <a:pt x="14" y="16"/>
                  </a:lnTo>
                  <a:lnTo>
                    <a:pt x="14" y="16"/>
                  </a:lnTo>
                  <a:lnTo>
                    <a:pt x="20" y="18"/>
                  </a:lnTo>
                  <a:lnTo>
                    <a:pt x="20" y="18"/>
                  </a:lnTo>
                  <a:lnTo>
                    <a:pt x="24" y="18"/>
                  </a:lnTo>
                  <a:lnTo>
                    <a:pt x="24" y="18"/>
                  </a:lnTo>
                  <a:lnTo>
                    <a:pt x="24" y="20"/>
                  </a:lnTo>
                  <a:lnTo>
                    <a:pt x="24" y="20"/>
                  </a:lnTo>
                  <a:lnTo>
                    <a:pt x="22" y="24"/>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8" name="Freeform 1044"/>
            <p:cNvSpPr>
              <a:spLocks/>
            </p:cNvSpPr>
            <p:nvPr/>
          </p:nvSpPr>
          <p:spPr bwMode="auto">
            <a:xfrm>
              <a:off x="9758363" y="-4021138"/>
              <a:ext cx="15875" cy="31750"/>
            </a:xfrm>
            <a:custGeom>
              <a:avLst/>
              <a:gdLst/>
              <a:ahLst/>
              <a:cxnLst>
                <a:cxn ang="0">
                  <a:pos x="2" y="20"/>
                </a:cxn>
                <a:cxn ang="0">
                  <a:pos x="2" y="20"/>
                </a:cxn>
                <a:cxn ang="0">
                  <a:pos x="4" y="20"/>
                </a:cxn>
                <a:cxn ang="0">
                  <a:pos x="4" y="20"/>
                </a:cxn>
                <a:cxn ang="0">
                  <a:pos x="8" y="20"/>
                </a:cxn>
                <a:cxn ang="0">
                  <a:pos x="8" y="20"/>
                </a:cxn>
                <a:cxn ang="0">
                  <a:pos x="10" y="18"/>
                </a:cxn>
                <a:cxn ang="0">
                  <a:pos x="10" y="18"/>
                </a:cxn>
                <a:cxn ang="0">
                  <a:pos x="10" y="10"/>
                </a:cxn>
                <a:cxn ang="0">
                  <a:pos x="10" y="10"/>
                </a:cxn>
                <a:cxn ang="0">
                  <a:pos x="10" y="2"/>
                </a:cxn>
                <a:cxn ang="0">
                  <a:pos x="10"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10" y="18"/>
                  </a:lnTo>
                  <a:lnTo>
                    <a:pt x="10" y="18"/>
                  </a:lnTo>
                  <a:lnTo>
                    <a:pt x="10" y="10"/>
                  </a:lnTo>
                  <a:lnTo>
                    <a:pt x="10" y="10"/>
                  </a:lnTo>
                  <a:lnTo>
                    <a:pt x="10" y="2"/>
                  </a:lnTo>
                  <a:lnTo>
                    <a:pt x="10"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79" name="Freeform 1045"/>
            <p:cNvSpPr>
              <a:spLocks/>
            </p:cNvSpPr>
            <p:nvPr/>
          </p:nvSpPr>
          <p:spPr bwMode="auto">
            <a:xfrm>
              <a:off x="10225088" y="-4014788"/>
              <a:ext cx="15875" cy="31750"/>
            </a:xfrm>
            <a:custGeom>
              <a:avLst/>
              <a:gdLst/>
              <a:ahLst/>
              <a:cxnLst>
                <a:cxn ang="0">
                  <a:pos x="4" y="20"/>
                </a:cxn>
                <a:cxn ang="0">
                  <a:pos x="4" y="20"/>
                </a:cxn>
                <a:cxn ang="0">
                  <a:pos x="6" y="20"/>
                </a:cxn>
                <a:cxn ang="0">
                  <a:pos x="6" y="20"/>
                </a:cxn>
                <a:cxn ang="0">
                  <a:pos x="8" y="20"/>
                </a:cxn>
                <a:cxn ang="0">
                  <a:pos x="8" y="20"/>
                </a:cxn>
                <a:cxn ang="0">
                  <a:pos x="10" y="16"/>
                </a:cxn>
                <a:cxn ang="0">
                  <a:pos x="10" y="16"/>
                </a:cxn>
                <a:cxn ang="0">
                  <a:pos x="10" y="10"/>
                </a:cxn>
                <a:cxn ang="0">
                  <a:pos x="10" y="10"/>
                </a:cxn>
                <a:cxn ang="0">
                  <a:pos x="10" y="2"/>
                </a:cxn>
                <a:cxn ang="0">
                  <a:pos x="10" y="2"/>
                </a:cxn>
                <a:cxn ang="0">
                  <a:pos x="8" y="0"/>
                </a:cxn>
                <a:cxn ang="0">
                  <a:pos x="8" y="0"/>
                </a:cxn>
                <a:cxn ang="0">
                  <a:pos x="6" y="0"/>
                </a:cxn>
                <a:cxn ang="0">
                  <a:pos x="6" y="0"/>
                </a:cxn>
                <a:cxn ang="0">
                  <a:pos x="4" y="0"/>
                </a:cxn>
                <a:cxn ang="0">
                  <a:pos x="4" y="0"/>
                </a:cxn>
                <a:cxn ang="0">
                  <a:pos x="2" y="2"/>
                </a:cxn>
                <a:cxn ang="0">
                  <a:pos x="2" y="2"/>
                </a:cxn>
                <a:cxn ang="0">
                  <a:pos x="0" y="10"/>
                </a:cxn>
                <a:cxn ang="0">
                  <a:pos x="0" y="10"/>
                </a:cxn>
                <a:cxn ang="0">
                  <a:pos x="2" y="16"/>
                </a:cxn>
                <a:cxn ang="0">
                  <a:pos x="2" y="16"/>
                </a:cxn>
                <a:cxn ang="0">
                  <a:pos x="4" y="20"/>
                </a:cxn>
                <a:cxn ang="0">
                  <a:pos x="4" y="20"/>
                </a:cxn>
              </a:cxnLst>
              <a:rect l="0" t="0" r="r" b="b"/>
              <a:pathLst>
                <a:path w="10" h="20">
                  <a:moveTo>
                    <a:pt x="4" y="20"/>
                  </a:moveTo>
                  <a:lnTo>
                    <a:pt x="4" y="20"/>
                  </a:lnTo>
                  <a:lnTo>
                    <a:pt x="6" y="20"/>
                  </a:lnTo>
                  <a:lnTo>
                    <a:pt x="6" y="20"/>
                  </a:lnTo>
                  <a:lnTo>
                    <a:pt x="8" y="20"/>
                  </a:lnTo>
                  <a:lnTo>
                    <a:pt x="8" y="20"/>
                  </a:lnTo>
                  <a:lnTo>
                    <a:pt x="10" y="16"/>
                  </a:lnTo>
                  <a:lnTo>
                    <a:pt x="10" y="16"/>
                  </a:lnTo>
                  <a:lnTo>
                    <a:pt x="10" y="10"/>
                  </a:lnTo>
                  <a:lnTo>
                    <a:pt x="10" y="10"/>
                  </a:lnTo>
                  <a:lnTo>
                    <a:pt x="10" y="2"/>
                  </a:lnTo>
                  <a:lnTo>
                    <a:pt x="10" y="2"/>
                  </a:lnTo>
                  <a:lnTo>
                    <a:pt x="8" y="0"/>
                  </a:lnTo>
                  <a:lnTo>
                    <a:pt x="8" y="0"/>
                  </a:lnTo>
                  <a:lnTo>
                    <a:pt x="6" y="0"/>
                  </a:lnTo>
                  <a:lnTo>
                    <a:pt x="6" y="0"/>
                  </a:lnTo>
                  <a:lnTo>
                    <a:pt x="4" y="0"/>
                  </a:lnTo>
                  <a:lnTo>
                    <a:pt x="4" y="0"/>
                  </a:lnTo>
                  <a:lnTo>
                    <a:pt x="2" y="2"/>
                  </a:lnTo>
                  <a:lnTo>
                    <a:pt x="2" y="2"/>
                  </a:lnTo>
                  <a:lnTo>
                    <a:pt x="0" y="10"/>
                  </a:lnTo>
                  <a:lnTo>
                    <a:pt x="0" y="10"/>
                  </a:lnTo>
                  <a:lnTo>
                    <a:pt x="2" y="16"/>
                  </a:lnTo>
                  <a:lnTo>
                    <a:pt x="2" y="16"/>
                  </a:lnTo>
                  <a:lnTo>
                    <a:pt x="4" y="20"/>
                  </a:lnTo>
                  <a:lnTo>
                    <a:pt x="4"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0" name="Freeform 1046"/>
            <p:cNvSpPr>
              <a:spLocks/>
            </p:cNvSpPr>
            <p:nvPr/>
          </p:nvSpPr>
          <p:spPr bwMode="auto">
            <a:xfrm>
              <a:off x="10177463" y="-4014788"/>
              <a:ext cx="15875" cy="31750"/>
            </a:xfrm>
            <a:custGeom>
              <a:avLst/>
              <a:gdLst/>
              <a:ahLst/>
              <a:cxnLst>
                <a:cxn ang="0">
                  <a:pos x="2" y="20"/>
                </a:cxn>
                <a:cxn ang="0">
                  <a:pos x="2" y="20"/>
                </a:cxn>
                <a:cxn ang="0">
                  <a:pos x="4" y="20"/>
                </a:cxn>
                <a:cxn ang="0">
                  <a:pos x="4" y="20"/>
                </a:cxn>
                <a:cxn ang="0">
                  <a:pos x="8" y="20"/>
                </a:cxn>
                <a:cxn ang="0">
                  <a:pos x="8" y="20"/>
                </a:cxn>
                <a:cxn ang="0">
                  <a:pos x="8" y="16"/>
                </a:cxn>
                <a:cxn ang="0">
                  <a:pos x="8" y="16"/>
                </a:cxn>
                <a:cxn ang="0">
                  <a:pos x="10" y="10"/>
                </a:cxn>
                <a:cxn ang="0">
                  <a:pos x="10" y="10"/>
                </a:cxn>
                <a:cxn ang="0">
                  <a:pos x="8" y="2"/>
                </a:cxn>
                <a:cxn ang="0">
                  <a:pos x="8"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8" y="16"/>
                  </a:lnTo>
                  <a:lnTo>
                    <a:pt x="8" y="16"/>
                  </a:lnTo>
                  <a:lnTo>
                    <a:pt x="10" y="10"/>
                  </a:lnTo>
                  <a:lnTo>
                    <a:pt x="10" y="10"/>
                  </a:lnTo>
                  <a:lnTo>
                    <a:pt x="8" y="2"/>
                  </a:lnTo>
                  <a:lnTo>
                    <a:pt x="8"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1" name="Freeform 1047"/>
            <p:cNvSpPr>
              <a:spLocks/>
            </p:cNvSpPr>
            <p:nvPr/>
          </p:nvSpPr>
          <p:spPr bwMode="auto">
            <a:xfrm>
              <a:off x="9434513" y="-4027488"/>
              <a:ext cx="41275" cy="69850"/>
            </a:xfrm>
            <a:custGeom>
              <a:avLst/>
              <a:gdLst/>
              <a:ahLst/>
              <a:cxnLst>
                <a:cxn ang="0">
                  <a:pos x="6" y="42"/>
                </a:cxn>
                <a:cxn ang="0">
                  <a:pos x="14" y="44"/>
                </a:cxn>
                <a:cxn ang="0">
                  <a:pos x="20" y="42"/>
                </a:cxn>
                <a:cxn ang="0">
                  <a:pos x="24" y="38"/>
                </a:cxn>
                <a:cxn ang="0">
                  <a:pos x="26" y="30"/>
                </a:cxn>
                <a:cxn ang="0">
                  <a:pos x="24" y="22"/>
                </a:cxn>
                <a:cxn ang="0">
                  <a:pos x="20" y="20"/>
                </a:cxn>
                <a:cxn ang="0">
                  <a:pos x="24" y="16"/>
                </a:cxn>
                <a:cxn ang="0">
                  <a:pos x="24" y="12"/>
                </a:cxn>
                <a:cxn ang="0">
                  <a:pos x="22" y="4"/>
                </a:cxn>
                <a:cxn ang="0">
                  <a:pos x="18" y="2"/>
                </a:cxn>
                <a:cxn ang="0">
                  <a:pos x="12" y="0"/>
                </a:cxn>
                <a:cxn ang="0">
                  <a:pos x="4" y="2"/>
                </a:cxn>
                <a:cxn ang="0">
                  <a:pos x="2" y="6"/>
                </a:cxn>
                <a:cxn ang="0">
                  <a:pos x="0" y="14"/>
                </a:cxn>
                <a:cxn ang="0">
                  <a:pos x="12" y="10"/>
                </a:cxn>
                <a:cxn ang="0">
                  <a:pos x="12" y="8"/>
                </a:cxn>
                <a:cxn ang="0">
                  <a:pos x="14" y="6"/>
                </a:cxn>
                <a:cxn ang="0">
                  <a:pos x="14" y="8"/>
                </a:cxn>
                <a:cxn ang="0">
                  <a:pos x="16" y="10"/>
                </a:cxn>
                <a:cxn ang="0">
                  <a:pos x="16" y="12"/>
                </a:cxn>
                <a:cxn ang="0">
                  <a:pos x="14" y="16"/>
                </a:cxn>
                <a:cxn ang="0">
                  <a:pos x="14" y="16"/>
                </a:cxn>
                <a:cxn ang="0">
                  <a:pos x="8" y="24"/>
                </a:cxn>
                <a:cxn ang="0">
                  <a:pos x="12" y="24"/>
                </a:cxn>
                <a:cxn ang="0">
                  <a:pos x="14" y="24"/>
                </a:cxn>
                <a:cxn ang="0">
                  <a:pos x="16" y="28"/>
                </a:cxn>
                <a:cxn ang="0">
                  <a:pos x="16" y="32"/>
                </a:cxn>
                <a:cxn ang="0">
                  <a:pos x="14" y="36"/>
                </a:cxn>
                <a:cxn ang="0">
                  <a:pos x="14" y="38"/>
                </a:cxn>
                <a:cxn ang="0">
                  <a:pos x="12" y="36"/>
                </a:cxn>
                <a:cxn ang="0">
                  <a:pos x="12" y="26"/>
                </a:cxn>
                <a:cxn ang="0">
                  <a:pos x="0" y="30"/>
                </a:cxn>
                <a:cxn ang="0">
                  <a:pos x="2" y="38"/>
                </a:cxn>
                <a:cxn ang="0">
                  <a:pos x="6" y="42"/>
                </a:cxn>
              </a:cxnLst>
              <a:rect l="0" t="0" r="r" b="b"/>
              <a:pathLst>
                <a:path w="26" h="44">
                  <a:moveTo>
                    <a:pt x="6" y="42"/>
                  </a:moveTo>
                  <a:lnTo>
                    <a:pt x="6" y="42"/>
                  </a:lnTo>
                  <a:lnTo>
                    <a:pt x="14" y="44"/>
                  </a:lnTo>
                  <a:lnTo>
                    <a:pt x="14" y="44"/>
                  </a:lnTo>
                  <a:lnTo>
                    <a:pt x="20" y="42"/>
                  </a:lnTo>
                  <a:lnTo>
                    <a:pt x="20" y="42"/>
                  </a:lnTo>
                  <a:lnTo>
                    <a:pt x="24" y="38"/>
                  </a:lnTo>
                  <a:lnTo>
                    <a:pt x="24" y="38"/>
                  </a:lnTo>
                  <a:lnTo>
                    <a:pt x="26" y="30"/>
                  </a:lnTo>
                  <a:lnTo>
                    <a:pt x="26" y="30"/>
                  </a:lnTo>
                  <a:lnTo>
                    <a:pt x="24" y="22"/>
                  </a:lnTo>
                  <a:lnTo>
                    <a:pt x="24" y="22"/>
                  </a:lnTo>
                  <a:lnTo>
                    <a:pt x="20" y="20"/>
                  </a:lnTo>
                  <a:lnTo>
                    <a:pt x="20" y="20"/>
                  </a:lnTo>
                  <a:lnTo>
                    <a:pt x="24" y="16"/>
                  </a:lnTo>
                  <a:lnTo>
                    <a:pt x="24" y="16"/>
                  </a:lnTo>
                  <a:lnTo>
                    <a:pt x="24" y="12"/>
                  </a:lnTo>
                  <a:lnTo>
                    <a:pt x="24" y="12"/>
                  </a:lnTo>
                  <a:lnTo>
                    <a:pt x="24" y="6"/>
                  </a:lnTo>
                  <a:lnTo>
                    <a:pt x="22" y="4"/>
                  </a:lnTo>
                  <a:lnTo>
                    <a:pt x="22" y="4"/>
                  </a:lnTo>
                  <a:lnTo>
                    <a:pt x="18" y="2"/>
                  </a:lnTo>
                  <a:lnTo>
                    <a:pt x="12" y="0"/>
                  </a:lnTo>
                  <a:lnTo>
                    <a:pt x="12" y="0"/>
                  </a:lnTo>
                  <a:lnTo>
                    <a:pt x="8" y="0"/>
                  </a:lnTo>
                  <a:lnTo>
                    <a:pt x="4" y="2"/>
                  </a:lnTo>
                  <a:lnTo>
                    <a:pt x="4" y="2"/>
                  </a:lnTo>
                  <a:lnTo>
                    <a:pt x="2" y="6"/>
                  </a:lnTo>
                  <a:lnTo>
                    <a:pt x="0" y="10"/>
                  </a:lnTo>
                  <a:lnTo>
                    <a:pt x="0" y="14"/>
                  </a:lnTo>
                  <a:lnTo>
                    <a:pt x="12" y="14"/>
                  </a:lnTo>
                  <a:lnTo>
                    <a:pt x="12" y="10"/>
                  </a:lnTo>
                  <a:lnTo>
                    <a:pt x="12" y="10"/>
                  </a:lnTo>
                  <a:lnTo>
                    <a:pt x="12" y="8"/>
                  </a:lnTo>
                  <a:lnTo>
                    <a:pt x="12" y="8"/>
                  </a:lnTo>
                  <a:lnTo>
                    <a:pt x="14" y="6"/>
                  </a:lnTo>
                  <a:lnTo>
                    <a:pt x="14" y="6"/>
                  </a:lnTo>
                  <a:lnTo>
                    <a:pt x="14" y="8"/>
                  </a:lnTo>
                  <a:lnTo>
                    <a:pt x="14" y="8"/>
                  </a:lnTo>
                  <a:lnTo>
                    <a:pt x="16" y="10"/>
                  </a:lnTo>
                  <a:lnTo>
                    <a:pt x="16" y="12"/>
                  </a:lnTo>
                  <a:lnTo>
                    <a:pt x="16" y="12"/>
                  </a:lnTo>
                  <a:lnTo>
                    <a:pt x="14" y="16"/>
                  </a:lnTo>
                  <a:lnTo>
                    <a:pt x="14" y="16"/>
                  </a:lnTo>
                  <a:lnTo>
                    <a:pt x="14" y="16"/>
                  </a:lnTo>
                  <a:lnTo>
                    <a:pt x="14" y="16"/>
                  </a:lnTo>
                  <a:lnTo>
                    <a:pt x="8" y="18"/>
                  </a:lnTo>
                  <a:lnTo>
                    <a:pt x="8" y="24"/>
                  </a:lnTo>
                  <a:lnTo>
                    <a:pt x="8" y="24"/>
                  </a:lnTo>
                  <a:lnTo>
                    <a:pt x="12" y="24"/>
                  </a:lnTo>
                  <a:lnTo>
                    <a:pt x="12" y="24"/>
                  </a:lnTo>
                  <a:lnTo>
                    <a:pt x="14" y="24"/>
                  </a:lnTo>
                  <a:lnTo>
                    <a:pt x="14" y="24"/>
                  </a:lnTo>
                  <a:lnTo>
                    <a:pt x="16" y="28"/>
                  </a:lnTo>
                  <a:lnTo>
                    <a:pt x="16" y="32"/>
                  </a:lnTo>
                  <a:lnTo>
                    <a:pt x="16" y="32"/>
                  </a:lnTo>
                  <a:lnTo>
                    <a:pt x="14" y="36"/>
                  </a:lnTo>
                  <a:lnTo>
                    <a:pt x="14" y="36"/>
                  </a:lnTo>
                  <a:lnTo>
                    <a:pt x="14" y="38"/>
                  </a:lnTo>
                  <a:lnTo>
                    <a:pt x="14" y="38"/>
                  </a:lnTo>
                  <a:lnTo>
                    <a:pt x="12" y="36"/>
                  </a:lnTo>
                  <a:lnTo>
                    <a:pt x="12" y="36"/>
                  </a:lnTo>
                  <a:lnTo>
                    <a:pt x="12" y="32"/>
                  </a:lnTo>
                  <a:lnTo>
                    <a:pt x="12" y="26"/>
                  </a:lnTo>
                  <a:lnTo>
                    <a:pt x="0" y="26"/>
                  </a:lnTo>
                  <a:lnTo>
                    <a:pt x="0" y="30"/>
                  </a:lnTo>
                  <a:lnTo>
                    <a:pt x="0" y="30"/>
                  </a:lnTo>
                  <a:lnTo>
                    <a:pt x="2" y="38"/>
                  </a:lnTo>
                  <a:lnTo>
                    <a:pt x="2" y="38"/>
                  </a:lnTo>
                  <a:lnTo>
                    <a:pt x="6" y="42"/>
                  </a:lnTo>
                  <a:lnTo>
                    <a:pt x="6"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2" name="Freeform 1048"/>
            <p:cNvSpPr>
              <a:spLocks/>
            </p:cNvSpPr>
            <p:nvPr/>
          </p:nvSpPr>
          <p:spPr bwMode="auto">
            <a:xfrm>
              <a:off x="10117138" y="-4024313"/>
              <a:ext cx="28575" cy="47625"/>
            </a:xfrm>
            <a:custGeom>
              <a:avLst/>
              <a:gdLst/>
              <a:ahLst/>
              <a:cxnLst>
                <a:cxn ang="0">
                  <a:pos x="10" y="30"/>
                </a:cxn>
                <a:cxn ang="0">
                  <a:pos x="18" y="30"/>
                </a:cxn>
                <a:cxn ang="0">
                  <a:pos x="18" y="0"/>
                </a:cxn>
                <a:cxn ang="0">
                  <a:pos x="12" y="0"/>
                </a:cxn>
                <a:cxn ang="0">
                  <a:pos x="12" y="0"/>
                </a:cxn>
                <a:cxn ang="0">
                  <a:pos x="8" y="6"/>
                </a:cxn>
                <a:cxn ang="0">
                  <a:pos x="8" y="6"/>
                </a:cxn>
                <a:cxn ang="0">
                  <a:pos x="0" y="8"/>
                </a:cxn>
                <a:cxn ang="0">
                  <a:pos x="0" y="14"/>
                </a:cxn>
                <a:cxn ang="0">
                  <a:pos x="0" y="14"/>
                </a:cxn>
                <a:cxn ang="0">
                  <a:pos x="10" y="8"/>
                </a:cxn>
                <a:cxn ang="0">
                  <a:pos x="10" y="30"/>
                </a:cxn>
              </a:cxnLst>
              <a:rect l="0" t="0" r="r" b="b"/>
              <a:pathLst>
                <a:path w="18" h="30">
                  <a:moveTo>
                    <a:pt x="10" y="30"/>
                  </a:moveTo>
                  <a:lnTo>
                    <a:pt x="18" y="30"/>
                  </a:lnTo>
                  <a:lnTo>
                    <a:pt x="18" y="0"/>
                  </a:lnTo>
                  <a:lnTo>
                    <a:pt x="12" y="0"/>
                  </a:lnTo>
                  <a:lnTo>
                    <a:pt x="12" y="0"/>
                  </a:lnTo>
                  <a:lnTo>
                    <a:pt x="8" y="6"/>
                  </a:lnTo>
                  <a:lnTo>
                    <a:pt x="8" y="6"/>
                  </a:lnTo>
                  <a:lnTo>
                    <a:pt x="0" y="8"/>
                  </a:lnTo>
                  <a:lnTo>
                    <a:pt x="0" y="14"/>
                  </a:lnTo>
                  <a:lnTo>
                    <a:pt x="0" y="14"/>
                  </a:lnTo>
                  <a:lnTo>
                    <a:pt x="10" y="8"/>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3" name="Freeform 1049"/>
            <p:cNvSpPr>
              <a:spLocks noEditPoints="1"/>
            </p:cNvSpPr>
            <p:nvPr/>
          </p:nvSpPr>
          <p:spPr bwMode="auto">
            <a:xfrm>
              <a:off x="10164763" y="-402431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6" y="8"/>
                </a:cxn>
                <a:cxn ang="0">
                  <a:pos x="16" y="8"/>
                </a:cxn>
                <a:cxn ang="0">
                  <a:pos x="18" y="16"/>
                </a:cxn>
                <a:cxn ang="0">
                  <a:pos x="18" y="16"/>
                </a:cxn>
                <a:cxn ang="0">
                  <a:pos x="16" y="22"/>
                </a:cxn>
                <a:cxn ang="0">
                  <a:pos x="16" y="22"/>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6" y="8"/>
                  </a:lnTo>
                  <a:lnTo>
                    <a:pt x="16" y="8"/>
                  </a:lnTo>
                  <a:lnTo>
                    <a:pt x="18" y="16"/>
                  </a:lnTo>
                  <a:lnTo>
                    <a:pt x="18" y="16"/>
                  </a:lnTo>
                  <a:lnTo>
                    <a:pt x="16" y="22"/>
                  </a:lnTo>
                  <a:lnTo>
                    <a:pt x="16" y="22"/>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4" name="Freeform 1050"/>
            <p:cNvSpPr>
              <a:spLocks noEditPoints="1"/>
            </p:cNvSpPr>
            <p:nvPr/>
          </p:nvSpPr>
          <p:spPr bwMode="auto">
            <a:xfrm>
              <a:off x="10212388" y="-4024313"/>
              <a:ext cx="41275" cy="47625"/>
            </a:xfrm>
            <a:custGeom>
              <a:avLst/>
              <a:gdLst/>
              <a:ahLst/>
              <a:cxnLst>
                <a:cxn ang="0">
                  <a:pos x="14" y="30"/>
                </a:cxn>
                <a:cxn ang="0">
                  <a:pos x="14" y="30"/>
                </a:cxn>
                <a:cxn ang="0">
                  <a:pos x="18" y="30"/>
                </a:cxn>
                <a:cxn ang="0">
                  <a:pos x="22" y="28"/>
                </a:cxn>
                <a:cxn ang="0">
                  <a:pos x="22" y="28"/>
                </a:cxn>
                <a:cxn ang="0">
                  <a:pos x="26" y="22"/>
                </a:cxn>
                <a:cxn ang="0">
                  <a:pos x="26" y="16"/>
                </a:cxn>
                <a:cxn ang="0">
                  <a:pos x="26" y="16"/>
                </a:cxn>
                <a:cxn ang="0">
                  <a:pos x="26" y="8"/>
                </a:cxn>
                <a:cxn ang="0">
                  <a:pos x="22" y="4"/>
                </a:cxn>
                <a:cxn ang="0">
                  <a:pos x="22" y="4"/>
                </a:cxn>
                <a:cxn ang="0">
                  <a:pos x="18" y="2"/>
                </a:cxn>
                <a:cxn ang="0">
                  <a:pos x="14" y="0"/>
                </a:cxn>
                <a:cxn ang="0">
                  <a:pos x="14" y="0"/>
                </a:cxn>
                <a:cxn ang="0">
                  <a:pos x="8" y="2"/>
                </a:cxn>
                <a:cxn ang="0">
                  <a:pos x="4" y="4"/>
                </a:cxn>
                <a:cxn ang="0">
                  <a:pos x="4" y="4"/>
                </a:cxn>
                <a:cxn ang="0">
                  <a:pos x="2" y="8"/>
                </a:cxn>
                <a:cxn ang="0">
                  <a:pos x="0" y="16"/>
                </a:cxn>
                <a:cxn ang="0">
                  <a:pos x="0" y="16"/>
                </a:cxn>
                <a:cxn ang="0">
                  <a:pos x="2" y="22"/>
                </a:cxn>
                <a:cxn ang="0">
                  <a:pos x="4" y="28"/>
                </a:cxn>
                <a:cxn ang="0">
                  <a:pos x="4" y="28"/>
                </a:cxn>
                <a:cxn ang="0">
                  <a:pos x="8" y="30"/>
                </a:cxn>
                <a:cxn ang="0">
                  <a:pos x="14" y="30"/>
                </a:cxn>
                <a:cxn ang="0">
                  <a:pos x="14" y="30"/>
                </a:cxn>
                <a:cxn ang="0">
                  <a:pos x="10" y="8"/>
                </a:cxn>
                <a:cxn ang="0">
                  <a:pos x="10" y="8"/>
                </a:cxn>
                <a:cxn ang="0">
                  <a:pos x="12" y="6"/>
                </a:cxn>
                <a:cxn ang="0">
                  <a:pos x="12" y="6"/>
                </a:cxn>
                <a:cxn ang="0">
                  <a:pos x="14" y="6"/>
                </a:cxn>
                <a:cxn ang="0">
                  <a:pos x="14" y="6"/>
                </a:cxn>
                <a:cxn ang="0">
                  <a:pos x="16" y="6"/>
                </a:cxn>
                <a:cxn ang="0">
                  <a:pos x="16" y="6"/>
                </a:cxn>
                <a:cxn ang="0">
                  <a:pos x="18" y="8"/>
                </a:cxn>
                <a:cxn ang="0">
                  <a:pos x="18" y="8"/>
                </a:cxn>
                <a:cxn ang="0">
                  <a:pos x="18" y="16"/>
                </a:cxn>
                <a:cxn ang="0">
                  <a:pos x="18" y="16"/>
                </a:cxn>
                <a:cxn ang="0">
                  <a:pos x="18" y="22"/>
                </a:cxn>
                <a:cxn ang="0">
                  <a:pos x="18" y="22"/>
                </a:cxn>
                <a:cxn ang="0">
                  <a:pos x="16" y="26"/>
                </a:cxn>
                <a:cxn ang="0">
                  <a:pos x="16" y="26"/>
                </a:cxn>
                <a:cxn ang="0">
                  <a:pos x="14" y="26"/>
                </a:cxn>
                <a:cxn ang="0">
                  <a:pos x="14" y="26"/>
                </a:cxn>
                <a:cxn ang="0">
                  <a:pos x="12" y="26"/>
                </a:cxn>
                <a:cxn ang="0">
                  <a:pos x="12" y="26"/>
                </a:cxn>
                <a:cxn ang="0">
                  <a:pos x="10" y="22"/>
                </a:cxn>
                <a:cxn ang="0">
                  <a:pos x="10" y="22"/>
                </a:cxn>
                <a:cxn ang="0">
                  <a:pos x="8" y="16"/>
                </a:cxn>
                <a:cxn ang="0">
                  <a:pos x="8" y="16"/>
                </a:cxn>
                <a:cxn ang="0">
                  <a:pos x="10" y="8"/>
                </a:cxn>
                <a:cxn ang="0">
                  <a:pos x="10" y="8"/>
                </a:cxn>
              </a:cxnLst>
              <a:rect l="0" t="0" r="r" b="b"/>
              <a:pathLst>
                <a:path w="26" h="30">
                  <a:moveTo>
                    <a:pt x="14" y="30"/>
                  </a:moveTo>
                  <a:lnTo>
                    <a:pt x="14" y="30"/>
                  </a:lnTo>
                  <a:lnTo>
                    <a:pt x="18" y="30"/>
                  </a:lnTo>
                  <a:lnTo>
                    <a:pt x="22" y="28"/>
                  </a:lnTo>
                  <a:lnTo>
                    <a:pt x="22" y="28"/>
                  </a:lnTo>
                  <a:lnTo>
                    <a:pt x="26" y="22"/>
                  </a:lnTo>
                  <a:lnTo>
                    <a:pt x="26" y="16"/>
                  </a:lnTo>
                  <a:lnTo>
                    <a:pt x="26" y="16"/>
                  </a:lnTo>
                  <a:lnTo>
                    <a:pt x="26" y="8"/>
                  </a:lnTo>
                  <a:lnTo>
                    <a:pt x="22" y="4"/>
                  </a:lnTo>
                  <a:lnTo>
                    <a:pt x="22" y="4"/>
                  </a:lnTo>
                  <a:lnTo>
                    <a:pt x="18" y="2"/>
                  </a:lnTo>
                  <a:lnTo>
                    <a:pt x="14" y="0"/>
                  </a:lnTo>
                  <a:lnTo>
                    <a:pt x="14" y="0"/>
                  </a:lnTo>
                  <a:lnTo>
                    <a:pt x="8" y="2"/>
                  </a:lnTo>
                  <a:lnTo>
                    <a:pt x="4" y="4"/>
                  </a:lnTo>
                  <a:lnTo>
                    <a:pt x="4" y="4"/>
                  </a:lnTo>
                  <a:lnTo>
                    <a:pt x="2" y="8"/>
                  </a:lnTo>
                  <a:lnTo>
                    <a:pt x="0" y="16"/>
                  </a:lnTo>
                  <a:lnTo>
                    <a:pt x="0" y="16"/>
                  </a:lnTo>
                  <a:lnTo>
                    <a:pt x="2" y="22"/>
                  </a:lnTo>
                  <a:lnTo>
                    <a:pt x="4" y="28"/>
                  </a:lnTo>
                  <a:lnTo>
                    <a:pt x="4" y="28"/>
                  </a:lnTo>
                  <a:lnTo>
                    <a:pt x="8" y="30"/>
                  </a:lnTo>
                  <a:lnTo>
                    <a:pt x="14" y="30"/>
                  </a:lnTo>
                  <a:lnTo>
                    <a:pt x="14" y="30"/>
                  </a:lnTo>
                  <a:close/>
                  <a:moveTo>
                    <a:pt x="10" y="8"/>
                  </a:moveTo>
                  <a:lnTo>
                    <a:pt x="10" y="8"/>
                  </a:lnTo>
                  <a:lnTo>
                    <a:pt x="12" y="6"/>
                  </a:lnTo>
                  <a:lnTo>
                    <a:pt x="12" y="6"/>
                  </a:lnTo>
                  <a:lnTo>
                    <a:pt x="14" y="6"/>
                  </a:lnTo>
                  <a:lnTo>
                    <a:pt x="14" y="6"/>
                  </a:lnTo>
                  <a:lnTo>
                    <a:pt x="16" y="6"/>
                  </a:lnTo>
                  <a:lnTo>
                    <a:pt x="16" y="6"/>
                  </a:lnTo>
                  <a:lnTo>
                    <a:pt x="18" y="8"/>
                  </a:lnTo>
                  <a:lnTo>
                    <a:pt x="18" y="8"/>
                  </a:lnTo>
                  <a:lnTo>
                    <a:pt x="18" y="16"/>
                  </a:lnTo>
                  <a:lnTo>
                    <a:pt x="18" y="16"/>
                  </a:lnTo>
                  <a:lnTo>
                    <a:pt x="18" y="22"/>
                  </a:lnTo>
                  <a:lnTo>
                    <a:pt x="18" y="22"/>
                  </a:lnTo>
                  <a:lnTo>
                    <a:pt x="16" y="26"/>
                  </a:lnTo>
                  <a:lnTo>
                    <a:pt x="16" y="26"/>
                  </a:lnTo>
                  <a:lnTo>
                    <a:pt x="14" y="26"/>
                  </a:lnTo>
                  <a:lnTo>
                    <a:pt x="14" y="26"/>
                  </a:lnTo>
                  <a:lnTo>
                    <a:pt x="12" y="26"/>
                  </a:lnTo>
                  <a:lnTo>
                    <a:pt x="12" y="26"/>
                  </a:lnTo>
                  <a:lnTo>
                    <a:pt x="10" y="22"/>
                  </a:lnTo>
                  <a:lnTo>
                    <a:pt x="10" y="22"/>
                  </a:lnTo>
                  <a:lnTo>
                    <a:pt x="8" y="16"/>
                  </a:lnTo>
                  <a:lnTo>
                    <a:pt x="8" y="16"/>
                  </a:lnTo>
                  <a:lnTo>
                    <a:pt x="10" y="8"/>
                  </a:lnTo>
                  <a:lnTo>
                    <a:pt x="10"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5" name="Rectangle 1051"/>
            <p:cNvSpPr>
              <a:spLocks noChangeArrowheads="1"/>
            </p:cNvSpPr>
            <p:nvPr/>
          </p:nvSpPr>
          <p:spPr bwMode="auto">
            <a:xfrm>
              <a:off x="10263188" y="-3998913"/>
              <a:ext cx="25400" cy="95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6" name="Freeform 1052"/>
            <p:cNvSpPr>
              <a:spLocks/>
            </p:cNvSpPr>
            <p:nvPr/>
          </p:nvSpPr>
          <p:spPr bwMode="auto">
            <a:xfrm>
              <a:off x="8780463" y="-4024313"/>
              <a:ext cx="44450" cy="47625"/>
            </a:xfrm>
            <a:custGeom>
              <a:avLst/>
              <a:gdLst/>
              <a:ahLst/>
              <a:cxnLst>
                <a:cxn ang="0">
                  <a:pos x="28" y="24"/>
                </a:cxn>
                <a:cxn ang="0">
                  <a:pos x="8" y="24"/>
                </a:cxn>
                <a:cxn ang="0">
                  <a:pos x="8" y="0"/>
                </a:cxn>
                <a:cxn ang="0">
                  <a:pos x="0" y="0"/>
                </a:cxn>
                <a:cxn ang="0">
                  <a:pos x="0" y="30"/>
                </a:cxn>
                <a:cxn ang="0">
                  <a:pos x="28" y="30"/>
                </a:cxn>
                <a:cxn ang="0">
                  <a:pos x="28" y="24"/>
                </a:cxn>
              </a:cxnLst>
              <a:rect l="0" t="0" r="r" b="b"/>
              <a:pathLst>
                <a:path w="28" h="30">
                  <a:moveTo>
                    <a:pt x="28" y="24"/>
                  </a:moveTo>
                  <a:lnTo>
                    <a:pt x="8" y="24"/>
                  </a:lnTo>
                  <a:lnTo>
                    <a:pt x="8" y="0"/>
                  </a:lnTo>
                  <a:lnTo>
                    <a:pt x="0" y="0"/>
                  </a:lnTo>
                  <a:lnTo>
                    <a:pt x="0" y="30"/>
                  </a:lnTo>
                  <a:lnTo>
                    <a:pt x="28" y="30"/>
                  </a:lnTo>
                  <a:lnTo>
                    <a:pt x="28"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7" name="Freeform 1053"/>
            <p:cNvSpPr>
              <a:spLocks/>
            </p:cNvSpPr>
            <p:nvPr/>
          </p:nvSpPr>
          <p:spPr bwMode="auto">
            <a:xfrm>
              <a:off x="8834438" y="-4024313"/>
              <a:ext cx="63500" cy="47625"/>
            </a:xfrm>
            <a:custGeom>
              <a:avLst/>
              <a:gdLst/>
              <a:ahLst/>
              <a:cxnLst>
                <a:cxn ang="0">
                  <a:pos x="8" y="6"/>
                </a:cxn>
                <a:cxn ang="0">
                  <a:pos x="16" y="30"/>
                </a:cxn>
                <a:cxn ang="0">
                  <a:pos x="24" y="30"/>
                </a:cxn>
                <a:cxn ang="0">
                  <a:pos x="32" y="6"/>
                </a:cxn>
                <a:cxn ang="0">
                  <a:pos x="32" y="30"/>
                </a:cxn>
                <a:cxn ang="0">
                  <a:pos x="40" y="30"/>
                </a:cxn>
                <a:cxn ang="0">
                  <a:pos x="40" y="0"/>
                </a:cxn>
                <a:cxn ang="0">
                  <a:pos x="26" y="0"/>
                </a:cxn>
                <a:cxn ang="0">
                  <a:pos x="20" y="20"/>
                </a:cxn>
                <a:cxn ang="0">
                  <a:pos x="12" y="0"/>
                </a:cxn>
                <a:cxn ang="0">
                  <a:pos x="0" y="0"/>
                </a:cxn>
                <a:cxn ang="0">
                  <a:pos x="0" y="30"/>
                </a:cxn>
                <a:cxn ang="0">
                  <a:pos x="8" y="30"/>
                </a:cxn>
                <a:cxn ang="0">
                  <a:pos x="8" y="6"/>
                </a:cxn>
              </a:cxnLst>
              <a:rect l="0" t="0" r="r" b="b"/>
              <a:pathLst>
                <a:path w="40" h="30">
                  <a:moveTo>
                    <a:pt x="8" y="6"/>
                  </a:moveTo>
                  <a:lnTo>
                    <a:pt x="16" y="30"/>
                  </a:lnTo>
                  <a:lnTo>
                    <a:pt x="24" y="30"/>
                  </a:lnTo>
                  <a:lnTo>
                    <a:pt x="32" y="6"/>
                  </a:lnTo>
                  <a:lnTo>
                    <a:pt x="32" y="30"/>
                  </a:lnTo>
                  <a:lnTo>
                    <a:pt x="40" y="30"/>
                  </a:lnTo>
                  <a:lnTo>
                    <a:pt x="40" y="0"/>
                  </a:lnTo>
                  <a:lnTo>
                    <a:pt x="26" y="0"/>
                  </a:lnTo>
                  <a:lnTo>
                    <a:pt x="20" y="20"/>
                  </a:lnTo>
                  <a:lnTo>
                    <a:pt x="12" y="0"/>
                  </a:lnTo>
                  <a:lnTo>
                    <a:pt x="0" y="0"/>
                  </a:lnTo>
                  <a:lnTo>
                    <a:pt x="0" y="30"/>
                  </a:lnTo>
                  <a:lnTo>
                    <a:pt x="8" y="30"/>
                  </a:lnTo>
                  <a:lnTo>
                    <a:pt x="8" y="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8" name="Rectangle 1054"/>
            <p:cNvSpPr>
              <a:spLocks noChangeArrowheads="1"/>
            </p:cNvSpPr>
            <p:nvPr/>
          </p:nvSpPr>
          <p:spPr bwMode="auto">
            <a:xfrm>
              <a:off x="8755063" y="-4024313"/>
              <a:ext cx="12700" cy="476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89" name="Freeform 1055"/>
            <p:cNvSpPr>
              <a:spLocks/>
            </p:cNvSpPr>
            <p:nvPr/>
          </p:nvSpPr>
          <p:spPr bwMode="auto">
            <a:xfrm>
              <a:off x="8701088" y="-4024313"/>
              <a:ext cx="44450" cy="47625"/>
            </a:xfrm>
            <a:custGeom>
              <a:avLst/>
              <a:gdLst/>
              <a:ahLst/>
              <a:cxnLst>
                <a:cxn ang="0">
                  <a:pos x="8" y="16"/>
                </a:cxn>
                <a:cxn ang="0">
                  <a:pos x="26" y="16"/>
                </a:cxn>
                <a:cxn ang="0">
                  <a:pos x="26" y="12"/>
                </a:cxn>
                <a:cxn ang="0">
                  <a:pos x="8" y="12"/>
                </a:cxn>
                <a:cxn ang="0">
                  <a:pos x="8" y="4"/>
                </a:cxn>
                <a:cxn ang="0">
                  <a:pos x="28" y="4"/>
                </a:cxn>
                <a:cxn ang="0">
                  <a:pos x="28" y="0"/>
                </a:cxn>
                <a:cxn ang="0">
                  <a:pos x="0" y="0"/>
                </a:cxn>
                <a:cxn ang="0">
                  <a:pos x="0" y="30"/>
                </a:cxn>
                <a:cxn ang="0">
                  <a:pos x="8" y="30"/>
                </a:cxn>
                <a:cxn ang="0">
                  <a:pos x="8" y="16"/>
                </a:cxn>
              </a:cxnLst>
              <a:rect l="0" t="0" r="r" b="b"/>
              <a:pathLst>
                <a:path w="28" h="30">
                  <a:moveTo>
                    <a:pt x="8" y="16"/>
                  </a:moveTo>
                  <a:lnTo>
                    <a:pt x="26" y="16"/>
                  </a:lnTo>
                  <a:lnTo>
                    <a:pt x="26" y="12"/>
                  </a:lnTo>
                  <a:lnTo>
                    <a:pt x="8" y="12"/>
                  </a:lnTo>
                  <a:lnTo>
                    <a:pt x="8" y="4"/>
                  </a:lnTo>
                  <a:lnTo>
                    <a:pt x="28" y="4"/>
                  </a:lnTo>
                  <a:lnTo>
                    <a:pt x="28" y="0"/>
                  </a:lnTo>
                  <a:lnTo>
                    <a:pt x="0" y="0"/>
                  </a:lnTo>
                  <a:lnTo>
                    <a:pt x="0" y="30"/>
                  </a:lnTo>
                  <a:lnTo>
                    <a:pt x="8" y="30"/>
                  </a:lnTo>
                  <a:lnTo>
                    <a:pt x="8"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0" name="Freeform 1056"/>
            <p:cNvSpPr>
              <a:spLocks/>
            </p:cNvSpPr>
            <p:nvPr/>
          </p:nvSpPr>
          <p:spPr bwMode="auto">
            <a:xfrm>
              <a:off x="9898063" y="-4030663"/>
              <a:ext cx="25400" cy="47625"/>
            </a:xfrm>
            <a:custGeom>
              <a:avLst/>
              <a:gdLst/>
              <a:ahLst/>
              <a:cxnLst>
                <a:cxn ang="0">
                  <a:pos x="10" y="30"/>
                </a:cxn>
                <a:cxn ang="0">
                  <a:pos x="16" y="30"/>
                </a:cxn>
                <a:cxn ang="0">
                  <a:pos x="16" y="0"/>
                </a:cxn>
                <a:cxn ang="0">
                  <a:pos x="10" y="0"/>
                </a:cxn>
                <a:cxn ang="0">
                  <a:pos x="10" y="0"/>
                </a:cxn>
                <a:cxn ang="0">
                  <a:pos x="6" y="6"/>
                </a:cxn>
                <a:cxn ang="0">
                  <a:pos x="6" y="6"/>
                </a:cxn>
                <a:cxn ang="0">
                  <a:pos x="0" y="8"/>
                </a:cxn>
                <a:cxn ang="0">
                  <a:pos x="0" y="14"/>
                </a:cxn>
                <a:cxn ang="0">
                  <a:pos x="0" y="14"/>
                </a:cxn>
                <a:cxn ang="0">
                  <a:pos x="10" y="10"/>
                </a:cxn>
                <a:cxn ang="0">
                  <a:pos x="10" y="30"/>
                </a:cxn>
              </a:cxnLst>
              <a:rect l="0" t="0" r="r" b="b"/>
              <a:pathLst>
                <a:path w="16" h="30">
                  <a:moveTo>
                    <a:pt x="10" y="30"/>
                  </a:moveTo>
                  <a:lnTo>
                    <a:pt x="16" y="30"/>
                  </a:lnTo>
                  <a:lnTo>
                    <a:pt x="16" y="0"/>
                  </a:lnTo>
                  <a:lnTo>
                    <a:pt x="10" y="0"/>
                  </a:lnTo>
                  <a:lnTo>
                    <a:pt x="10" y="0"/>
                  </a:lnTo>
                  <a:lnTo>
                    <a:pt x="6" y="6"/>
                  </a:lnTo>
                  <a:lnTo>
                    <a:pt x="6" y="6"/>
                  </a:lnTo>
                  <a:lnTo>
                    <a:pt x="0" y="8"/>
                  </a:lnTo>
                  <a:lnTo>
                    <a:pt x="0" y="14"/>
                  </a:lnTo>
                  <a:lnTo>
                    <a:pt x="0" y="14"/>
                  </a:lnTo>
                  <a:lnTo>
                    <a:pt x="10" y="10"/>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1" name="Freeform 1057"/>
            <p:cNvSpPr>
              <a:spLocks noEditPoints="1"/>
            </p:cNvSpPr>
            <p:nvPr/>
          </p:nvSpPr>
          <p:spPr bwMode="auto">
            <a:xfrm>
              <a:off x="9745663" y="-403066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8" y="8"/>
                </a:cxn>
                <a:cxn ang="0">
                  <a:pos x="18" y="8"/>
                </a:cxn>
                <a:cxn ang="0">
                  <a:pos x="18" y="16"/>
                </a:cxn>
                <a:cxn ang="0">
                  <a:pos x="18" y="16"/>
                </a:cxn>
                <a:cxn ang="0">
                  <a:pos x="18" y="24"/>
                </a:cxn>
                <a:cxn ang="0">
                  <a:pos x="18" y="24"/>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8" y="8"/>
                  </a:lnTo>
                  <a:lnTo>
                    <a:pt x="18" y="8"/>
                  </a:lnTo>
                  <a:lnTo>
                    <a:pt x="18" y="16"/>
                  </a:lnTo>
                  <a:lnTo>
                    <a:pt x="18" y="16"/>
                  </a:lnTo>
                  <a:lnTo>
                    <a:pt x="18" y="24"/>
                  </a:lnTo>
                  <a:lnTo>
                    <a:pt x="18" y="24"/>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2" name="Freeform 1058"/>
            <p:cNvSpPr>
              <a:spLocks/>
            </p:cNvSpPr>
            <p:nvPr/>
          </p:nvSpPr>
          <p:spPr bwMode="auto">
            <a:xfrm>
              <a:off x="9844088" y="-4027488"/>
              <a:ext cx="44450" cy="44450"/>
            </a:xfrm>
            <a:custGeom>
              <a:avLst/>
              <a:gdLst/>
              <a:ahLst/>
              <a:cxnLst>
                <a:cxn ang="0">
                  <a:pos x="14" y="24"/>
                </a:cxn>
                <a:cxn ang="0">
                  <a:pos x="14" y="24"/>
                </a:cxn>
                <a:cxn ang="0">
                  <a:pos x="10" y="24"/>
                </a:cxn>
                <a:cxn ang="0">
                  <a:pos x="10" y="24"/>
                </a:cxn>
                <a:cxn ang="0">
                  <a:pos x="8" y="20"/>
                </a:cxn>
                <a:cxn ang="0">
                  <a:pos x="0" y="20"/>
                </a:cxn>
                <a:cxn ang="0">
                  <a:pos x="0" y="20"/>
                </a:cxn>
                <a:cxn ang="0">
                  <a:pos x="2" y="24"/>
                </a:cxn>
                <a:cxn ang="0">
                  <a:pos x="4" y="26"/>
                </a:cxn>
                <a:cxn ang="0">
                  <a:pos x="4" y="26"/>
                </a:cxn>
                <a:cxn ang="0">
                  <a:pos x="8" y="28"/>
                </a:cxn>
                <a:cxn ang="0">
                  <a:pos x="14" y="28"/>
                </a:cxn>
                <a:cxn ang="0">
                  <a:pos x="14" y="28"/>
                </a:cxn>
                <a:cxn ang="0">
                  <a:pos x="20" y="28"/>
                </a:cxn>
                <a:cxn ang="0">
                  <a:pos x="24" y="24"/>
                </a:cxn>
                <a:cxn ang="0">
                  <a:pos x="24" y="24"/>
                </a:cxn>
                <a:cxn ang="0">
                  <a:pos x="26" y="22"/>
                </a:cxn>
                <a:cxn ang="0">
                  <a:pos x="28" y="18"/>
                </a:cxn>
                <a:cxn ang="0">
                  <a:pos x="28" y="18"/>
                </a:cxn>
                <a:cxn ang="0">
                  <a:pos x="26" y="14"/>
                </a:cxn>
                <a:cxn ang="0">
                  <a:pos x="24" y="12"/>
                </a:cxn>
                <a:cxn ang="0">
                  <a:pos x="24" y="12"/>
                </a:cxn>
                <a:cxn ang="0">
                  <a:pos x="20" y="10"/>
                </a:cxn>
                <a:cxn ang="0">
                  <a:pos x="14" y="8"/>
                </a:cxn>
                <a:cxn ang="0">
                  <a:pos x="14" y="8"/>
                </a:cxn>
                <a:cxn ang="0">
                  <a:pos x="10" y="10"/>
                </a:cxn>
                <a:cxn ang="0">
                  <a:pos x="10" y="4"/>
                </a:cxn>
                <a:cxn ang="0">
                  <a:pos x="26" y="4"/>
                </a:cxn>
                <a:cxn ang="0">
                  <a:pos x="26" y="0"/>
                </a:cxn>
                <a:cxn ang="0">
                  <a:pos x="6" y="0"/>
                </a:cxn>
                <a:cxn ang="0">
                  <a:pos x="2" y="14"/>
                </a:cxn>
                <a:cxn ang="0">
                  <a:pos x="8" y="16"/>
                </a:cxn>
                <a:cxn ang="0">
                  <a:pos x="8" y="16"/>
                </a:cxn>
                <a:cxn ang="0">
                  <a:pos x="14" y="14"/>
                </a:cxn>
                <a:cxn ang="0">
                  <a:pos x="14" y="14"/>
                </a:cxn>
                <a:cxn ang="0">
                  <a:pos x="18" y="14"/>
                </a:cxn>
                <a:cxn ang="0">
                  <a:pos x="18" y="14"/>
                </a:cxn>
                <a:cxn ang="0">
                  <a:pos x="20" y="18"/>
                </a:cxn>
                <a:cxn ang="0">
                  <a:pos x="20" y="18"/>
                </a:cxn>
                <a:cxn ang="0">
                  <a:pos x="18" y="22"/>
                </a:cxn>
                <a:cxn ang="0">
                  <a:pos x="18" y="22"/>
                </a:cxn>
                <a:cxn ang="0">
                  <a:pos x="14" y="24"/>
                </a:cxn>
                <a:cxn ang="0">
                  <a:pos x="14" y="24"/>
                </a:cxn>
              </a:cxnLst>
              <a:rect l="0" t="0" r="r" b="b"/>
              <a:pathLst>
                <a:path w="28" h="28">
                  <a:moveTo>
                    <a:pt x="14" y="24"/>
                  </a:moveTo>
                  <a:lnTo>
                    <a:pt x="14" y="24"/>
                  </a:lnTo>
                  <a:lnTo>
                    <a:pt x="10" y="24"/>
                  </a:lnTo>
                  <a:lnTo>
                    <a:pt x="10" y="24"/>
                  </a:lnTo>
                  <a:lnTo>
                    <a:pt x="8" y="20"/>
                  </a:lnTo>
                  <a:lnTo>
                    <a:pt x="0" y="20"/>
                  </a:lnTo>
                  <a:lnTo>
                    <a:pt x="0" y="20"/>
                  </a:lnTo>
                  <a:lnTo>
                    <a:pt x="2" y="24"/>
                  </a:lnTo>
                  <a:lnTo>
                    <a:pt x="4" y="26"/>
                  </a:lnTo>
                  <a:lnTo>
                    <a:pt x="4" y="26"/>
                  </a:lnTo>
                  <a:lnTo>
                    <a:pt x="8" y="28"/>
                  </a:lnTo>
                  <a:lnTo>
                    <a:pt x="14" y="28"/>
                  </a:lnTo>
                  <a:lnTo>
                    <a:pt x="14" y="28"/>
                  </a:lnTo>
                  <a:lnTo>
                    <a:pt x="20" y="28"/>
                  </a:lnTo>
                  <a:lnTo>
                    <a:pt x="24" y="24"/>
                  </a:lnTo>
                  <a:lnTo>
                    <a:pt x="24" y="24"/>
                  </a:lnTo>
                  <a:lnTo>
                    <a:pt x="26" y="22"/>
                  </a:lnTo>
                  <a:lnTo>
                    <a:pt x="28" y="18"/>
                  </a:lnTo>
                  <a:lnTo>
                    <a:pt x="28" y="18"/>
                  </a:lnTo>
                  <a:lnTo>
                    <a:pt x="26" y="14"/>
                  </a:lnTo>
                  <a:lnTo>
                    <a:pt x="24" y="12"/>
                  </a:lnTo>
                  <a:lnTo>
                    <a:pt x="24" y="12"/>
                  </a:lnTo>
                  <a:lnTo>
                    <a:pt x="20" y="10"/>
                  </a:lnTo>
                  <a:lnTo>
                    <a:pt x="14" y="8"/>
                  </a:lnTo>
                  <a:lnTo>
                    <a:pt x="14" y="8"/>
                  </a:lnTo>
                  <a:lnTo>
                    <a:pt x="10" y="10"/>
                  </a:lnTo>
                  <a:lnTo>
                    <a:pt x="10" y="4"/>
                  </a:lnTo>
                  <a:lnTo>
                    <a:pt x="26" y="4"/>
                  </a:lnTo>
                  <a:lnTo>
                    <a:pt x="26" y="0"/>
                  </a:lnTo>
                  <a:lnTo>
                    <a:pt x="6" y="0"/>
                  </a:lnTo>
                  <a:lnTo>
                    <a:pt x="2" y="14"/>
                  </a:lnTo>
                  <a:lnTo>
                    <a:pt x="8" y="16"/>
                  </a:lnTo>
                  <a:lnTo>
                    <a:pt x="8" y="16"/>
                  </a:lnTo>
                  <a:lnTo>
                    <a:pt x="14" y="14"/>
                  </a:lnTo>
                  <a:lnTo>
                    <a:pt x="14" y="14"/>
                  </a:lnTo>
                  <a:lnTo>
                    <a:pt x="18" y="14"/>
                  </a:lnTo>
                  <a:lnTo>
                    <a:pt x="18" y="14"/>
                  </a:lnTo>
                  <a:lnTo>
                    <a:pt x="20" y="18"/>
                  </a:lnTo>
                  <a:lnTo>
                    <a:pt x="20" y="18"/>
                  </a:lnTo>
                  <a:lnTo>
                    <a:pt x="18" y="22"/>
                  </a:lnTo>
                  <a:lnTo>
                    <a:pt x="18" y="22"/>
                  </a:lnTo>
                  <a:lnTo>
                    <a:pt x="14" y="24"/>
                  </a:lnTo>
                  <a:lnTo>
                    <a:pt x="1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3" name="Freeform 1059"/>
            <p:cNvSpPr>
              <a:spLocks/>
            </p:cNvSpPr>
            <p:nvPr/>
          </p:nvSpPr>
          <p:spPr bwMode="auto">
            <a:xfrm>
              <a:off x="9793288" y="-4030663"/>
              <a:ext cx="41275" cy="47625"/>
            </a:xfrm>
            <a:custGeom>
              <a:avLst/>
              <a:gdLst/>
              <a:ahLst/>
              <a:cxnLst>
                <a:cxn ang="0">
                  <a:pos x="12" y="18"/>
                </a:cxn>
                <a:cxn ang="0">
                  <a:pos x="12" y="18"/>
                </a:cxn>
                <a:cxn ang="0">
                  <a:pos x="2" y="24"/>
                </a:cxn>
                <a:cxn ang="0">
                  <a:pos x="2" y="24"/>
                </a:cxn>
                <a:cxn ang="0">
                  <a:pos x="0" y="30"/>
                </a:cxn>
                <a:cxn ang="0">
                  <a:pos x="26" y="30"/>
                </a:cxn>
                <a:cxn ang="0">
                  <a:pos x="26" y="26"/>
                </a:cxn>
                <a:cxn ang="0">
                  <a:pos x="12" y="26"/>
                </a:cxn>
                <a:cxn ang="0">
                  <a:pos x="12" y="26"/>
                </a:cxn>
                <a:cxn ang="0">
                  <a:pos x="14" y="24"/>
                </a:cxn>
                <a:cxn ang="0">
                  <a:pos x="14" y="24"/>
                </a:cxn>
                <a:cxn ang="0">
                  <a:pos x="18" y="20"/>
                </a:cxn>
                <a:cxn ang="0">
                  <a:pos x="18" y="20"/>
                </a:cxn>
                <a:cxn ang="0">
                  <a:pos x="22" y="16"/>
                </a:cxn>
                <a:cxn ang="0">
                  <a:pos x="22" y="16"/>
                </a:cxn>
                <a:cxn ang="0">
                  <a:pos x="26" y="12"/>
                </a:cxn>
                <a:cxn ang="0">
                  <a:pos x="26" y="12"/>
                </a:cxn>
                <a:cxn ang="0">
                  <a:pos x="26" y="8"/>
                </a:cxn>
                <a:cxn ang="0">
                  <a:pos x="26" y="8"/>
                </a:cxn>
                <a:cxn ang="0">
                  <a:pos x="26" y="6"/>
                </a:cxn>
                <a:cxn ang="0">
                  <a:pos x="24" y="4"/>
                </a:cxn>
                <a:cxn ang="0">
                  <a:pos x="24" y="4"/>
                </a:cxn>
                <a:cxn ang="0">
                  <a:pos x="20" y="2"/>
                </a:cxn>
                <a:cxn ang="0">
                  <a:pos x="14" y="0"/>
                </a:cxn>
                <a:cxn ang="0">
                  <a:pos x="14" y="0"/>
                </a:cxn>
                <a:cxn ang="0">
                  <a:pos x="6" y="2"/>
                </a:cxn>
                <a:cxn ang="0">
                  <a:pos x="6" y="2"/>
                </a:cxn>
                <a:cxn ang="0">
                  <a:pos x="2" y="6"/>
                </a:cxn>
                <a:cxn ang="0">
                  <a:pos x="0" y="10"/>
                </a:cxn>
                <a:cxn ang="0">
                  <a:pos x="8" y="10"/>
                </a:cxn>
                <a:cxn ang="0">
                  <a:pos x="8" y="10"/>
                </a:cxn>
                <a:cxn ang="0">
                  <a:pos x="10" y="6"/>
                </a:cxn>
                <a:cxn ang="0">
                  <a:pos x="10" y="6"/>
                </a:cxn>
                <a:cxn ang="0">
                  <a:pos x="14" y="6"/>
                </a:cxn>
                <a:cxn ang="0">
                  <a:pos x="14" y="6"/>
                </a:cxn>
                <a:cxn ang="0">
                  <a:pos x="18" y="6"/>
                </a:cxn>
                <a:cxn ang="0">
                  <a:pos x="18" y="6"/>
                </a:cxn>
                <a:cxn ang="0">
                  <a:pos x="20" y="10"/>
                </a:cxn>
                <a:cxn ang="0">
                  <a:pos x="20" y="10"/>
                </a:cxn>
                <a:cxn ang="0">
                  <a:pos x="18" y="12"/>
                </a:cxn>
                <a:cxn ang="0">
                  <a:pos x="18" y="12"/>
                </a:cxn>
                <a:cxn ang="0">
                  <a:pos x="12" y="18"/>
                </a:cxn>
                <a:cxn ang="0">
                  <a:pos x="12" y="18"/>
                </a:cxn>
              </a:cxnLst>
              <a:rect l="0" t="0" r="r" b="b"/>
              <a:pathLst>
                <a:path w="26" h="30">
                  <a:moveTo>
                    <a:pt x="12" y="18"/>
                  </a:moveTo>
                  <a:lnTo>
                    <a:pt x="12" y="18"/>
                  </a:lnTo>
                  <a:lnTo>
                    <a:pt x="2" y="24"/>
                  </a:lnTo>
                  <a:lnTo>
                    <a:pt x="2" y="24"/>
                  </a:lnTo>
                  <a:lnTo>
                    <a:pt x="0" y="30"/>
                  </a:lnTo>
                  <a:lnTo>
                    <a:pt x="26" y="30"/>
                  </a:lnTo>
                  <a:lnTo>
                    <a:pt x="26" y="26"/>
                  </a:lnTo>
                  <a:lnTo>
                    <a:pt x="12" y="26"/>
                  </a:lnTo>
                  <a:lnTo>
                    <a:pt x="12" y="26"/>
                  </a:lnTo>
                  <a:lnTo>
                    <a:pt x="14" y="24"/>
                  </a:lnTo>
                  <a:lnTo>
                    <a:pt x="14" y="24"/>
                  </a:lnTo>
                  <a:lnTo>
                    <a:pt x="18" y="20"/>
                  </a:lnTo>
                  <a:lnTo>
                    <a:pt x="18" y="20"/>
                  </a:lnTo>
                  <a:lnTo>
                    <a:pt x="22" y="16"/>
                  </a:lnTo>
                  <a:lnTo>
                    <a:pt x="22" y="16"/>
                  </a:lnTo>
                  <a:lnTo>
                    <a:pt x="26" y="12"/>
                  </a:lnTo>
                  <a:lnTo>
                    <a:pt x="26" y="12"/>
                  </a:lnTo>
                  <a:lnTo>
                    <a:pt x="26" y="8"/>
                  </a:lnTo>
                  <a:lnTo>
                    <a:pt x="26" y="8"/>
                  </a:lnTo>
                  <a:lnTo>
                    <a:pt x="26" y="6"/>
                  </a:lnTo>
                  <a:lnTo>
                    <a:pt x="24" y="4"/>
                  </a:lnTo>
                  <a:lnTo>
                    <a:pt x="24" y="4"/>
                  </a:lnTo>
                  <a:lnTo>
                    <a:pt x="20" y="2"/>
                  </a:lnTo>
                  <a:lnTo>
                    <a:pt x="14" y="0"/>
                  </a:lnTo>
                  <a:lnTo>
                    <a:pt x="14" y="0"/>
                  </a:lnTo>
                  <a:lnTo>
                    <a:pt x="6" y="2"/>
                  </a:lnTo>
                  <a:lnTo>
                    <a:pt x="6" y="2"/>
                  </a:lnTo>
                  <a:lnTo>
                    <a:pt x="2" y="6"/>
                  </a:lnTo>
                  <a:lnTo>
                    <a:pt x="0" y="10"/>
                  </a:lnTo>
                  <a:lnTo>
                    <a:pt x="8" y="10"/>
                  </a:lnTo>
                  <a:lnTo>
                    <a:pt x="8" y="10"/>
                  </a:lnTo>
                  <a:lnTo>
                    <a:pt x="10" y="6"/>
                  </a:lnTo>
                  <a:lnTo>
                    <a:pt x="10" y="6"/>
                  </a:lnTo>
                  <a:lnTo>
                    <a:pt x="14" y="6"/>
                  </a:lnTo>
                  <a:lnTo>
                    <a:pt x="14" y="6"/>
                  </a:lnTo>
                  <a:lnTo>
                    <a:pt x="18" y="6"/>
                  </a:lnTo>
                  <a:lnTo>
                    <a:pt x="18" y="6"/>
                  </a:lnTo>
                  <a:lnTo>
                    <a:pt x="20" y="10"/>
                  </a:lnTo>
                  <a:lnTo>
                    <a:pt x="20" y="10"/>
                  </a:lnTo>
                  <a:lnTo>
                    <a:pt x="18" y="12"/>
                  </a:lnTo>
                  <a:lnTo>
                    <a:pt x="18" y="12"/>
                  </a:lnTo>
                  <a:lnTo>
                    <a:pt x="12" y="18"/>
                  </a:lnTo>
                  <a:lnTo>
                    <a:pt x="12"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4" name="Freeform 1060"/>
            <p:cNvSpPr>
              <a:spLocks/>
            </p:cNvSpPr>
            <p:nvPr/>
          </p:nvSpPr>
          <p:spPr bwMode="auto">
            <a:xfrm>
              <a:off x="8961438" y="-1744663"/>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5" name="Freeform 1061"/>
            <p:cNvSpPr>
              <a:spLocks/>
            </p:cNvSpPr>
            <p:nvPr/>
          </p:nvSpPr>
          <p:spPr bwMode="auto">
            <a:xfrm>
              <a:off x="9024938" y="-1779588"/>
              <a:ext cx="31750" cy="47625"/>
            </a:xfrm>
            <a:custGeom>
              <a:avLst/>
              <a:gdLst/>
              <a:ahLst/>
              <a:cxnLst>
                <a:cxn ang="0">
                  <a:pos x="14" y="14"/>
                </a:cxn>
                <a:cxn ang="0">
                  <a:pos x="14" y="14"/>
                </a:cxn>
                <a:cxn ang="0">
                  <a:pos x="16"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0"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6" y="10"/>
                  </a:lnTo>
                  <a:lnTo>
                    <a:pt x="18" y="8"/>
                  </a:lnTo>
                  <a:lnTo>
                    <a:pt x="18" y="8"/>
                  </a:lnTo>
                  <a:lnTo>
                    <a:pt x="16" y="2"/>
                  </a:lnTo>
                  <a:lnTo>
                    <a:pt x="16" y="2"/>
                  </a:lnTo>
                  <a:lnTo>
                    <a:pt x="14" y="0"/>
                  </a:lnTo>
                  <a:lnTo>
                    <a:pt x="10" y="0"/>
                  </a:lnTo>
                  <a:lnTo>
                    <a:pt x="10" y="0"/>
                  </a:lnTo>
                  <a:lnTo>
                    <a:pt x="6" y="2"/>
                  </a:lnTo>
                  <a:lnTo>
                    <a:pt x="6" y="2"/>
                  </a:lnTo>
                  <a:lnTo>
                    <a:pt x="2" y="4"/>
                  </a:lnTo>
                  <a:lnTo>
                    <a:pt x="2" y="4"/>
                  </a:lnTo>
                  <a:lnTo>
                    <a:pt x="0"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6" name="Freeform 1062"/>
            <p:cNvSpPr>
              <a:spLocks/>
            </p:cNvSpPr>
            <p:nvPr/>
          </p:nvSpPr>
          <p:spPr bwMode="auto">
            <a:xfrm>
              <a:off x="8199438" y="-1779588"/>
              <a:ext cx="38100" cy="69850"/>
            </a:xfrm>
            <a:custGeom>
              <a:avLst/>
              <a:gdLst/>
              <a:ahLst/>
              <a:cxnLst>
                <a:cxn ang="0">
                  <a:pos x="20" y="20"/>
                </a:cxn>
                <a:cxn ang="0">
                  <a:pos x="22" y="16"/>
                </a:cxn>
                <a:cxn ang="0">
                  <a:pos x="24" y="12"/>
                </a:cxn>
                <a:cxn ang="0">
                  <a:pos x="20" y="4"/>
                </a:cxn>
                <a:cxn ang="0">
                  <a:pos x="16" y="2"/>
                </a:cxn>
                <a:cxn ang="0">
                  <a:pos x="10" y="0"/>
                </a:cxn>
                <a:cxn ang="0">
                  <a:pos x="2" y="2"/>
                </a:cxn>
                <a:cxn ang="0">
                  <a:pos x="0" y="6"/>
                </a:cxn>
                <a:cxn ang="0">
                  <a:pos x="0" y="14"/>
                </a:cxn>
                <a:cxn ang="0">
                  <a:pos x="10" y="10"/>
                </a:cxn>
                <a:cxn ang="0">
                  <a:pos x="10" y="8"/>
                </a:cxn>
                <a:cxn ang="0">
                  <a:pos x="12" y="6"/>
                </a:cxn>
                <a:cxn ang="0">
                  <a:pos x="12" y="8"/>
                </a:cxn>
                <a:cxn ang="0">
                  <a:pos x="14" y="10"/>
                </a:cxn>
                <a:cxn ang="0">
                  <a:pos x="14" y="12"/>
                </a:cxn>
                <a:cxn ang="0">
                  <a:pos x="12" y="16"/>
                </a:cxn>
                <a:cxn ang="0">
                  <a:pos x="12" y="18"/>
                </a:cxn>
                <a:cxn ang="0">
                  <a:pos x="8" y="24"/>
                </a:cxn>
                <a:cxn ang="0">
                  <a:pos x="12" y="24"/>
                </a:cxn>
                <a:cxn ang="0">
                  <a:pos x="12" y="26"/>
                </a:cxn>
                <a:cxn ang="0">
                  <a:pos x="14" y="28"/>
                </a:cxn>
                <a:cxn ang="0">
                  <a:pos x="14" y="32"/>
                </a:cxn>
                <a:cxn ang="0">
                  <a:pos x="12"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6" y="2"/>
                  </a:lnTo>
                  <a:lnTo>
                    <a:pt x="10" y="0"/>
                  </a:lnTo>
                  <a:lnTo>
                    <a:pt x="10" y="0"/>
                  </a:lnTo>
                  <a:lnTo>
                    <a:pt x="6" y="2"/>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2" y="8"/>
                  </a:lnTo>
                  <a:lnTo>
                    <a:pt x="12" y="8"/>
                  </a:lnTo>
                  <a:lnTo>
                    <a:pt x="14" y="10"/>
                  </a:lnTo>
                  <a:lnTo>
                    <a:pt x="14" y="12"/>
                  </a:lnTo>
                  <a:lnTo>
                    <a:pt x="14" y="12"/>
                  </a:lnTo>
                  <a:lnTo>
                    <a:pt x="12" y="16"/>
                  </a:lnTo>
                  <a:lnTo>
                    <a:pt x="12" y="16"/>
                  </a:lnTo>
                  <a:lnTo>
                    <a:pt x="12" y="18"/>
                  </a:lnTo>
                  <a:lnTo>
                    <a:pt x="12" y="18"/>
                  </a:lnTo>
                  <a:lnTo>
                    <a:pt x="8" y="18"/>
                  </a:lnTo>
                  <a:lnTo>
                    <a:pt x="8" y="24"/>
                  </a:lnTo>
                  <a:lnTo>
                    <a:pt x="8" y="24"/>
                  </a:lnTo>
                  <a:lnTo>
                    <a:pt x="12" y="24"/>
                  </a:lnTo>
                  <a:lnTo>
                    <a:pt x="12" y="24"/>
                  </a:lnTo>
                  <a:lnTo>
                    <a:pt x="12" y="26"/>
                  </a:lnTo>
                  <a:lnTo>
                    <a:pt x="12" y="26"/>
                  </a:lnTo>
                  <a:lnTo>
                    <a:pt x="14" y="28"/>
                  </a:lnTo>
                  <a:lnTo>
                    <a:pt x="14" y="32"/>
                  </a:lnTo>
                  <a:lnTo>
                    <a:pt x="14" y="32"/>
                  </a:lnTo>
                  <a:lnTo>
                    <a:pt x="12" y="36"/>
                  </a:lnTo>
                  <a:lnTo>
                    <a:pt x="12"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7" name="Freeform 1063"/>
            <p:cNvSpPr>
              <a:spLocks/>
            </p:cNvSpPr>
            <p:nvPr/>
          </p:nvSpPr>
          <p:spPr bwMode="auto">
            <a:xfrm>
              <a:off x="8345488" y="-1776413"/>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6" y="24"/>
                </a:cxn>
                <a:cxn ang="0">
                  <a:pos x="46" y="44"/>
                </a:cxn>
                <a:cxn ang="0">
                  <a:pos x="46" y="44"/>
                </a:cxn>
                <a:cxn ang="0">
                  <a:pos x="60" y="44"/>
                </a:cxn>
                <a:cxn ang="0">
                  <a:pos x="60" y="0"/>
                </a:cxn>
                <a:cxn ang="0">
                  <a:pos x="60" y="0"/>
                </a:cxn>
                <a:cxn ang="0">
                  <a:pos x="0" y="2"/>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6" y="24"/>
                  </a:lnTo>
                  <a:lnTo>
                    <a:pt x="46" y="44"/>
                  </a:lnTo>
                  <a:lnTo>
                    <a:pt x="46" y="44"/>
                  </a:lnTo>
                  <a:lnTo>
                    <a:pt x="60" y="44"/>
                  </a:lnTo>
                  <a:lnTo>
                    <a:pt x="60" y="0"/>
                  </a:lnTo>
                  <a:lnTo>
                    <a:pt x="60" y="0"/>
                  </a:lnTo>
                  <a:lnTo>
                    <a:pt x="0" y="2"/>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8" name="Freeform 1064"/>
            <p:cNvSpPr>
              <a:spLocks/>
            </p:cNvSpPr>
            <p:nvPr/>
          </p:nvSpPr>
          <p:spPr bwMode="auto">
            <a:xfrm>
              <a:off x="845661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399" name="Freeform 1065"/>
            <p:cNvSpPr>
              <a:spLocks/>
            </p:cNvSpPr>
            <p:nvPr/>
          </p:nvSpPr>
          <p:spPr bwMode="auto">
            <a:xfrm>
              <a:off x="8494713" y="-1776413"/>
              <a:ext cx="57150" cy="69850"/>
            </a:xfrm>
            <a:custGeom>
              <a:avLst/>
              <a:gdLst/>
              <a:ahLst/>
              <a:cxnLst>
                <a:cxn ang="0">
                  <a:pos x="22" y="24"/>
                </a:cxn>
                <a:cxn ang="0">
                  <a:pos x="12" y="24"/>
                </a:cxn>
                <a:cxn ang="0">
                  <a:pos x="12" y="0"/>
                </a:cxn>
                <a:cxn ang="0">
                  <a:pos x="12" y="0"/>
                </a:cxn>
                <a:cxn ang="0">
                  <a:pos x="0" y="0"/>
                </a:cxn>
                <a:cxn ang="0">
                  <a:pos x="0" y="44"/>
                </a:cxn>
                <a:cxn ang="0">
                  <a:pos x="36" y="44"/>
                </a:cxn>
                <a:cxn ang="0">
                  <a:pos x="36" y="0"/>
                </a:cxn>
                <a:cxn ang="0">
                  <a:pos x="36" y="0"/>
                </a:cxn>
                <a:cxn ang="0">
                  <a:pos x="22" y="0"/>
                </a:cxn>
                <a:cxn ang="0">
                  <a:pos x="22" y="24"/>
                </a:cxn>
              </a:cxnLst>
              <a:rect l="0" t="0" r="r" b="b"/>
              <a:pathLst>
                <a:path w="36" h="44">
                  <a:moveTo>
                    <a:pt x="22" y="24"/>
                  </a:moveTo>
                  <a:lnTo>
                    <a:pt x="12" y="24"/>
                  </a:lnTo>
                  <a:lnTo>
                    <a:pt x="12" y="0"/>
                  </a:lnTo>
                  <a:lnTo>
                    <a:pt x="12" y="0"/>
                  </a:lnTo>
                  <a:lnTo>
                    <a:pt x="0" y="0"/>
                  </a:lnTo>
                  <a:lnTo>
                    <a:pt x="0" y="44"/>
                  </a:lnTo>
                  <a:lnTo>
                    <a:pt x="36" y="44"/>
                  </a:lnTo>
                  <a:lnTo>
                    <a:pt x="36" y="0"/>
                  </a:lnTo>
                  <a:lnTo>
                    <a:pt x="36" y="0"/>
                  </a:lnTo>
                  <a:lnTo>
                    <a:pt x="22" y="0"/>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0" name="Freeform 1066"/>
            <p:cNvSpPr>
              <a:spLocks/>
            </p:cNvSpPr>
            <p:nvPr/>
          </p:nvSpPr>
          <p:spPr bwMode="auto">
            <a:xfrm>
              <a:off x="8567738"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1" name="Freeform 1067"/>
            <p:cNvSpPr>
              <a:spLocks/>
            </p:cNvSpPr>
            <p:nvPr/>
          </p:nvSpPr>
          <p:spPr bwMode="auto">
            <a:xfrm>
              <a:off x="8624888" y="-1776413"/>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2" name="Freeform 1068"/>
            <p:cNvSpPr>
              <a:spLocks/>
            </p:cNvSpPr>
            <p:nvPr/>
          </p:nvSpPr>
          <p:spPr bwMode="auto">
            <a:xfrm>
              <a:off x="8605838" y="-1776413"/>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3" name="Freeform 1069"/>
            <p:cNvSpPr>
              <a:spLocks/>
            </p:cNvSpPr>
            <p:nvPr/>
          </p:nvSpPr>
          <p:spPr bwMode="auto">
            <a:xfrm>
              <a:off x="871696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4" name="Freeform 1070"/>
            <p:cNvSpPr>
              <a:spLocks/>
            </p:cNvSpPr>
            <p:nvPr/>
          </p:nvSpPr>
          <p:spPr bwMode="auto">
            <a:xfrm>
              <a:off x="87518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5" name="Freeform 1071"/>
            <p:cNvSpPr>
              <a:spLocks/>
            </p:cNvSpPr>
            <p:nvPr/>
          </p:nvSpPr>
          <p:spPr bwMode="auto">
            <a:xfrm>
              <a:off x="87899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6" name="Freeform 1072"/>
            <p:cNvSpPr>
              <a:spLocks/>
            </p:cNvSpPr>
            <p:nvPr/>
          </p:nvSpPr>
          <p:spPr bwMode="auto">
            <a:xfrm>
              <a:off x="88280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7" name="Freeform 1073"/>
            <p:cNvSpPr>
              <a:spLocks/>
            </p:cNvSpPr>
            <p:nvPr/>
          </p:nvSpPr>
          <p:spPr bwMode="auto">
            <a:xfrm>
              <a:off x="8863013" y="-1776413"/>
              <a:ext cx="57150" cy="69850"/>
            </a:xfrm>
            <a:custGeom>
              <a:avLst/>
              <a:gdLst/>
              <a:ahLst/>
              <a:cxnLst>
                <a:cxn ang="0">
                  <a:pos x="0" y="44"/>
                </a:cxn>
                <a:cxn ang="0">
                  <a:pos x="0" y="44"/>
                </a:cxn>
                <a:cxn ang="0">
                  <a:pos x="12" y="44"/>
                </a:cxn>
                <a:cxn ang="0">
                  <a:pos x="12" y="24"/>
                </a:cxn>
                <a:cxn ang="0">
                  <a:pos x="24" y="24"/>
                </a:cxn>
                <a:cxn ang="0">
                  <a:pos x="24" y="42"/>
                </a:cxn>
                <a:cxn ang="0">
                  <a:pos x="36" y="42"/>
                </a:cxn>
                <a:cxn ang="0">
                  <a:pos x="36" y="0"/>
                </a:cxn>
                <a:cxn ang="0">
                  <a:pos x="36" y="0"/>
                </a:cxn>
                <a:cxn ang="0">
                  <a:pos x="0" y="0"/>
                </a:cxn>
                <a:cxn ang="0">
                  <a:pos x="0" y="44"/>
                </a:cxn>
              </a:cxnLst>
              <a:rect l="0" t="0" r="r" b="b"/>
              <a:pathLst>
                <a:path w="36" h="44">
                  <a:moveTo>
                    <a:pt x="0" y="44"/>
                  </a:moveTo>
                  <a:lnTo>
                    <a:pt x="0" y="44"/>
                  </a:lnTo>
                  <a:lnTo>
                    <a:pt x="12" y="44"/>
                  </a:lnTo>
                  <a:lnTo>
                    <a:pt x="12" y="24"/>
                  </a:lnTo>
                  <a:lnTo>
                    <a:pt x="24" y="24"/>
                  </a:lnTo>
                  <a:lnTo>
                    <a:pt x="24" y="42"/>
                  </a:lnTo>
                  <a:lnTo>
                    <a:pt x="36" y="42"/>
                  </a:lnTo>
                  <a:lnTo>
                    <a:pt x="36" y="0"/>
                  </a:lnTo>
                  <a:lnTo>
                    <a:pt x="36"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408" name="Freeform 1075"/>
            <p:cNvSpPr>
              <a:spLocks/>
            </p:cNvSpPr>
            <p:nvPr/>
          </p:nvSpPr>
          <p:spPr bwMode="auto">
            <a:xfrm>
              <a:off x="8285163" y="-3697288"/>
              <a:ext cx="2419350" cy="1654175"/>
            </a:xfrm>
            <a:custGeom>
              <a:avLst/>
              <a:gdLst/>
              <a:ahLst/>
              <a:cxnLst>
                <a:cxn ang="0">
                  <a:pos x="1524" y="1020"/>
                </a:cxn>
                <a:cxn ang="0">
                  <a:pos x="1524" y="1032"/>
                </a:cxn>
                <a:cxn ang="0">
                  <a:pos x="1524" y="1032"/>
                </a:cxn>
                <a:cxn ang="0">
                  <a:pos x="1524" y="1036"/>
                </a:cxn>
                <a:cxn ang="0">
                  <a:pos x="1522" y="1040"/>
                </a:cxn>
                <a:cxn ang="0">
                  <a:pos x="1518" y="1042"/>
                </a:cxn>
                <a:cxn ang="0">
                  <a:pos x="1514" y="1042"/>
                </a:cxn>
                <a:cxn ang="0">
                  <a:pos x="8" y="1042"/>
                </a:cxn>
                <a:cxn ang="0">
                  <a:pos x="8" y="1042"/>
                </a:cxn>
                <a:cxn ang="0">
                  <a:pos x="6" y="1042"/>
                </a:cxn>
                <a:cxn ang="0">
                  <a:pos x="2" y="1040"/>
                </a:cxn>
                <a:cxn ang="0">
                  <a:pos x="0" y="1036"/>
                </a:cxn>
                <a:cxn ang="0">
                  <a:pos x="0" y="1032"/>
                </a:cxn>
                <a:cxn ang="0">
                  <a:pos x="0" y="1020"/>
                </a:cxn>
                <a:cxn ang="0">
                  <a:pos x="0" y="10"/>
                </a:cxn>
                <a:cxn ang="0">
                  <a:pos x="0" y="10"/>
                </a:cxn>
                <a:cxn ang="0">
                  <a:pos x="0" y="10"/>
                </a:cxn>
                <a:cxn ang="0">
                  <a:pos x="0" y="6"/>
                </a:cxn>
                <a:cxn ang="0">
                  <a:pos x="2" y="4"/>
                </a:cxn>
                <a:cxn ang="0">
                  <a:pos x="2" y="4"/>
                </a:cxn>
                <a:cxn ang="0">
                  <a:pos x="4" y="0"/>
                </a:cxn>
                <a:cxn ang="0">
                  <a:pos x="8" y="0"/>
                </a:cxn>
                <a:cxn ang="0">
                  <a:pos x="1514" y="0"/>
                </a:cxn>
                <a:cxn ang="0">
                  <a:pos x="1514" y="0"/>
                </a:cxn>
                <a:cxn ang="0">
                  <a:pos x="1518" y="0"/>
                </a:cxn>
                <a:cxn ang="0">
                  <a:pos x="1522" y="4"/>
                </a:cxn>
                <a:cxn ang="0">
                  <a:pos x="1522" y="4"/>
                </a:cxn>
                <a:cxn ang="0">
                  <a:pos x="1524" y="6"/>
                </a:cxn>
                <a:cxn ang="0">
                  <a:pos x="1524" y="10"/>
                </a:cxn>
                <a:cxn ang="0">
                  <a:pos x="1524" y="10"/>
                </a:cxn>
                <a:cxn ang="0">
                  <a:pos x="1524" y="1020"/>
                </a:cxn>
              </a:cxnLst>
              <a:rect l="0" t="0" r="r" b="b"/>
              <a:pathLst>
                <a:path w="1524" h="1042">
                  <a:moveTo>
                    <a:pt x="1524" y="1020"/>
                  </a:moveTo>
                  <a:lnTo>
                    <a:pt x="1524" y="1032"/>
                  </a:lnTo>
                  <a:lnTo>
                    <a:pt x="1524" y="1032"/>
                  </a:lnTo>
                  <a:lnTo>
                    <a:pt x="1524" y="1036"/>
                  </a:lnTo>
                  <a:lnTo>
                    <a:pt x="1522" y="1040"/>
                  </a:lnTo>
                  <a:lnTo>
                    <a:pt x="1518" y="1042"/>
                  </a:lnTo>
                  <a:lnTo>
                    <a:pt x="1514" y="1042"/>
                  </a:lnTo>
                  <a:lnTo>
                    <a:pt x="8" y="1042"/>
                  </a:lnTo>
                  <a:lnTo>
                    <a:pt x="8" y="1042"/>
                  </a:lnTo>
                  <a:lnTo>
                    <a:pt x="6" y="1042"/>
                  </a:lnTo>
                  <a:lnTo>
                    <a:pt x="2" y="1040"/>
                  </a:lnTo>
                  <a:lnTo>
                    <a:pt x="0" y="1036"/>
                  </a:lnTo>
                  <a:lnTo>
                    <a:pt x="0" y="1032"/>
                  </a:lnTo>
                  <a:lnTo>
                    <a:pt x="0" y="1020"/>
                  </a:lnTo>
                  <a:lnTo>
                    <a:pt x="0" y="10"/>
                  </a:lnTo>
                  <a:lnTo>
                    <a:pt x="0" y="10"/>
                  </a:lnTo>
                  <a:lnTo>
                    <a:pt x="0" y="10"/>
                  </a:lnTo>
                  <a:lnTo>
                    <a:pt x="0" y="6"/>
                  </a:lnTo>
                  <a:lnTo>
                    <a:pt x="2" y="4"/>
                  </a:lnTo>
                  <a:lnTo>
                    <a:pt x="2" y="4"/>
                  </a:lnTo>
                  <a:lnTo>
                    <a:pt x="4" y="0"/>
                  </a:lnTo>
                  <a:lnTo>
                    <a:pt x="8" y="0"/>
                  </a:lnTo>
                  <a:lnTo>
                    <a:pt x="1514" y="0"/>
                  </a:lnTo>
                  <a:lnTo>
                    <a:pt x="1514" y="0"/>
                  </a:lnTo>
                  <a:lnTo>
                    <a:pt x="1518" y="0"/>
                  </a:lnTo>
                  <a:lnTo>
                    <a:pt x="1522" y="4"/>
                  </a:lnTo>
                  <a:lnTo>
                    <a:pt x="1522" y="4"/>
                  </a:lnTo>
                  <a:lnTo>
                    <a:pt x="1524" y="6"/>
                  </a:lnTo>
                  <a:lnTo>
                    <a:pt x="1524" y="10"/>
                  </a:lnTo>
                  <a:lnTo>
                    <a:pt x="1524" y="10"/>
                  </a:lnTo>
                  <a:lnTo>
                    <a:pt x="1524" y="1020"/>
                  </a:lnTo>
                  <a:close/>
                </a:path>
              </a:pathLst>
            </a:custGeom>
            <a:blipFill dpi="0" rotWithShape="0">
              <a:blip r:embed="rId2"/>
              <a:srcRect/>
              <a:stretch>
                <a:fillRect/>
              </a:stretch>
            </a:blipFill>
            <a:ln w="12700">
              <a:solidFill>
                <a:schemeClr val="accent1">
                  <a:lumMod val="10000"/>
                </a:schemeClr>
              </a:solidFill>
              <a:round/>
              <a:headEnd/>
              <a:tailEnd/>
            </a:ln>
            <a:effectLst/>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latin typeface="Arial" pitchFamily="34" charset="0"/>
                <a:ea typeface="ＭＳ Ｐゴシック" pitchFamily="-97" charset="-128"/>
              </a:endParaRPr>
            </a:p>
          </p:txBody>
        </p:sp>
      </p:grpSp>
      <p:sp>
        <p:nvSpPr>
          <p:cNvPr id="19" name="Nedadgående pil 363"/>
          <p:cNvSpPr>
            <a:spLocks noChangeArrowheads="1"/>
          </p:cNvSpPr>
          <p:nvPr/>
        </p:nvSpPr>
        <p:spPr bwMode="auto">
          <a:xfrm rot="10800000">
            <a:off x="2593050" y="4367147"/>
            <a:ext cx="249237" cy="538162"/>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20" name="Nedadgående pil 430"/>
          <p:cNvSpPr>
            <a:spLocks noChangeArrowheads="1"/>
          </p:cNvSpPr>
          <p:nvPr/>
        </p:nvSpPr>
        <p:spPr bwMode="auto">
          <a:xfrm rot="10800000">
            <a:off x="5193375" y="4344922"/>
            <a:ext cx="250825" cy="538162"/>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algn="ctr">
              <a:buFont typeface="Calibri" pitchFamily="-111" charset="0"/>
              <a:buAutoNum type="arabicPeriod"/>
              <a:defRPr/>
            </a:pPr>
            <a:endParaRPr lang="en-US">
              <a:solidFill>
                <a:srgbClr val="FFFFFF"/>
              </a:solidFill>
              <a:latin typeface="Calibri" pitchFamily="-111" charset="0"/>
            </a:endParaRPr>
          </a:p>
        </p:txBody>
      </p:sp>
      <p:sp>
        <p:nvSpPr>
          <p:cNvPr id="22" name="Rektangel 565"/>
          <p:cNvSpPr>
            <a:spLocks noChangeArrowheads="1"/>
          </p:cNvSpPr>
          <p:nvPr/>
        </p:nvSpPr>
        <p:spPr bwMode="auto">
          <a:xfrm>
            <a:off x="1754850" y="4690997"/>
            <a:ext cx="1577975" cy="620712"/>
          </a:xfrm>
          <a:prstGeom prst="rect">
            <a:avLst/>
          </a:prstGeom>
          <a:gradFill rotWithShape="1">
            <a:gsLst>
              <a:gs pos="0">
                <a:srgbClr val="E6E6E6"/>
              </a:gs>
              <a:gs pos="100000">
                <a:srgbClr val="F3F3F3"/>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lgn="ctr">
              <a:defRPr/>
            </a:pPr>
            <a:endParaRPr lang="en-US">
              <a:solidFill>
                <a:srgbClr val="FFFFFF"/>
              </a:solidFill>
              <a:latin typeface="Calibri" pitchFamily="-111" charset="0"/>
            </a:endParaRPr>
          </a:p>
        </p:txBody>
      </p:sp>
      <p:sp>
        <p:nvSpPr>
          <p:cNvPr id="23" name="Rektangel 631"/>
          <p:cNvSpPr>
            <a:spLocks noChangeArrowheads="1"/>
          </p:cNvSpPr>
          <p:nvPr/>
        </p:nvSpPr>
        <p:spPr bwMode="auto">
          <a:xfrm>
            <a:off x="4583775" y="4668772"/>
            <a:ext cx="1579562" cy="620712"/>
          </a:xfrm>
          <a:prstGeom prst="rect">
            <a:avLst/>
          </a:prstGeom>
          <a:gradFill rotWithShape="1">
            <a:gsLst>
              <a:gs pos="0">
                <a:srgbClr val="E6E6E6"/>
              </a:gs>
              <a:gs pos="100000">
                <a:srgbClr val="F3F3F3"/>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lgn="ctr">
              <a:defRPr/>
            </a:pPr>
            <a:endParaRPr lang="en-US">
              <a:solidFill>
                <a:srgbClr val="FFFFFF"/>
              </a:solidFill>
              <a:latin typeface="Calibri" pitchFamily="-111" charset="0"/>
            </a:endParaRPr>
          </a:p>
        </p:txBody>
      </p:sp>
      <p:sp>
        <p:nvSpPr>
          <p:cNvPr id="26" name="Rektangel 763"/>
          <p:cNvSpPr>
            <a:spLocks noChangeArrowheads="1"/>
          </p:cNvSpPr>
          <p:nvPr/>
        </p:nvSpPr>
        <p:spPr bwMode="auto">
          <a:xfrm>
            <a:off x="3028211" y="2484620"/>
            <a:ext cx="1522412" cy="1107996"/>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r>
              <a:rPr lang="en-US" sz="1100" dirty="0">
                <a:solidFill>
                  <a:srgbClr val="002060"/>
                </a:solidFill>
                <a:latin typeface="Helvetica" panose="020B0604020202020204" pitchFamily="2" charset="0"/>
              </a:rPr>
              <a:t>Orienteering points generator for easy training.</a:t>
            </a:r>
            <a:endParaRPr lang="nl-BE" sz="1100" dirty="0">
              <a:solidFill>
                <a:srgbClr val="002060"/>
              </a:solidFill>
            </a:endParaRPr>
          </a:p>
          <a:p>
            <a:r>
              <a:rPr lang="nl-BE" sz="1100" dirty="0" err="1" smtClean="0">
                <a:solidFill>
                  <a:srgbClr val="002060"/>
                </a:solidFill>
                <a:latin typeface="Helvetica" panose="020B0604020202020204" pitchFamily="2" charset="0"/>
              </a:rPr>
              <a:t>based</a:t>
            </a:r>
            <a:r>
              <a:rPr lang="nl-BE" sz="1100" dirty="0" smtClean="0">
                <a:solidFill>
                  <a:srgbClr val="002060"/>
                </a:solidFill>
                <a:latin typeface="Helvetica" panose="020B0604020202020204" pitchFamily="2" charset="0"/>
              </a:rPr>
              <a:t> </a:t>
            </a:r>
            <a:r>
              <a:rPr lang="nl-BE" sz="1100" dirty="0">
                <a:solidFill>
                  <a:srgbClr val="002060"/>
                </a:solidFill>
                <a:latin typeface="Helvetica" panose="020B0604020202020204" pitchFamily="2" charset="0"/>
              </a:rPr>
              <a:t>on </a:t>
            </a:r>
            <a:r>
              <a:rPr lang="nl-BE" sz="1100" dirty="0" err="1" smtClean="0">
                <a:solidFill>
                  <a:srgbClr val="002060"/>
                </a:solidFill>
                <a:latin typeface="Helvetica" panose="020B0604020202020204" pitchFamily="2" charset="0"/>
              </a:rPr>
              <a:t>algorithm</a:t>
            </a:r>
            <a:r>
              <a:rPr lang="nl-BE" sz="1100" dirty="0" smtClean="0">
                <a:solidFill>
                  <a:srgbClr val="002060"/>
                </a:solidFill>
                <a:latin typeface="Helvetica" panose="020B0604020202020204" pitchFamily="2" charset="0"/>
              </a:rPr>
              <a:t> </a:t>
            </a:r>
            <a:r>
              <a:rPr lang="nl-BE" sz="1100" dirty="0" err="1">
                <a:solidFill>
                  <a:srgbClr val="002060"/>
                </a:solidFill>
                <a:latin typeface="Helvetica" panose="020B0604020202020204" pitchFamily="2" charset="0"/>
              </a:rPr>
              <a:t>developed</a:t>
            </a:r>
            <a:r>
              <a:rPr lang="nl-BE" sz="1100" dirty="0">
                <a:solidFill>
                  <a:srgbClr val="002060"/>
                </a:solidFill>
                <a:latin typeface="Helvetica" panose="020B0604020202020204" pitchFamily="2" charset="0"/>
              </a:rPr>
              <a:t> </a:t>
            </a:r>
            <a:r>
              <a:rPr lang="nl-BE" sz="1100" dirty="0" err="1">
                <a:solidFill>
                  <a:srgbClr val="002060"/>
                </a:solidFill>
                <a:latin typeface="Helvetica" panose="020B0604020202020204" pitchFamily="2" charset="0"/>
              </a:rPr>
              <a:t>by</a:t>
            </a:r>
            <a:r>
              <a:rPr lang="nl-BE" sz="1100" dirty="0">
                <a:solidFill>
                  <a:srgbClr val="002060"/>
                </a:solidFill>
                <a:latin typeface="Helvetica" panose="020B0604020202020204" pitchFamily="2" charset="0"/>
              </a:rPr>
              <a:t> OUAS </a:t>
            </a:r>
            <a:r>
              <a:rPr lang="nl-BE" sz="1100" dirty="0" err="1">
                <a:solidFill>
                  <a:srgbClr val="002060"/>
                </a:solidFill>
                <a:latin typeface="Helvetica" panose="020B0604020202020204" pitchFamily="2" charset="0"/>
              </a:rPr>
              <a:t>students</a:t>
            </a:r>
            <a:r>
              <a:rPr lang="nl-BE" sz="1100" dirty="0">
                <a:solidFill>
                  <a:srgbClr val="002060"/>
                </a:solidFill>
                <a:latin typeface="Helvetica" panose="020B0604020202020204" pitchFamily="2" charset="0"/>
              </a:rPr>
              <a:t>.</a:t>
            </a:r>
            <a:endParaRPr lang="en-US" sz="1100" noProof="1">
              <a:solidFill>
                <a:srgbClr val="080808"/>
              </a:solidFill>
              <a:latin typeface="Calibri" pitchFamily="-111" charset="0"/>
              <a:cs typeface="Arial" charset="0"/>
            </a:endParaRPr>
          </a:p>
        </p:txBody>
      </p:sp>
      <p:sp>
        <p:nvSpPr>
          <p:cNvPr id="27" name="Rektangel 764"/>
          <p:cNvSpPr>
            <a:spLocks noChangeArrowheads="1"/>
          </p:cNvSpPr>
          <p:nvPr/>
        </p:nvSpPr>
        <p:spPr bwMode="auto">
          <a:xfrm>
            <a:off x="5806150" y="3035234"/>
            <a:ext cx="1520825" cy="60016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100" noProof="1" smtClean="0">
                <a:solidFill>
                  <a:srgbClr val="080808"/>
                </a:solidFill>
                <a:latin typeface="Calibri" pitchFamily="-111" charset="0"/>
                <a:cs typeface="Arial" charset="0"/>
              </a:rPr>
              <a:t>Application helps you to follow your short-time memory. </a:t>
            </a:r>
            <a:endParaRPr lang="en-US" sz="1100" noProof="1">
              <a:solidFill>
                <a:srgbClr val="080808"/>
              </a:solidFill>
              <a:latin typeface="Calibri" pitchFamily="-111" charset="0"/>
              <a:cs typeface="Arial" charset="0"/>
            </a:endParaRPr>
          </a:p>
        </p:txBody>
      </p:sp>
      <p:sp>
        <p:nvSpPr>
          <p:cNvPr id="28" name="Rektangel 765"/>
          <p:cNvSpPr>
            <a:spLocks noChangeArrowheads="1"/>
          </p:cNvSpPr>
          <p:nvPr/>
        </p:nvSpPr>
        <p:spPr bwMode="auto">
          <a:xfrm>
            <a:off x="1794537" y="4695759"/>
            <a:ext cx="1520825" cy="600164"/>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100" dirty="0" smtClean="0"/>
              <a:t>Make the phone vibrate to the beats of the music.</a:t>
            </a:r>
            <a:endParaRPr lang="en-US" sz="1100" noProof="1">
              <a:solidFill>
                <a:srgbClr val="080808"/>
              </a:solidFill>
              <a:latin typeface="Calibri" pitchFamily="-111" charset="0"/>
              <a:cs typeface="Arial" charset="0"/>
            </a:endParaRPr>
          </a:p>
        </p:txBody>
      </p:sp>
      <p:sp>
        <p:nvSpPr>
          <p:cNvPr id="29" name="Rektangel 766"/>
          <p:cNvSpPr>
            <a:spLocks noChangeArrowheads="1"/>
          </p:cNvSpPr>
          <p:nvPr/>
        </p:nvSpPr>
        <p:spPr bwMode="auto">
          <a:xfrm>
            <a:off x="4609175" y="4673534"/>
            <a:ext cx="1520825" cy="601663"/>
          </a:xfrm>
          <a:prstGeom prst="rect">
            <a:avLst/>
          </a:prstGeom>
          <a:noFill/>
          <a:ln w="9525">
            <a:noFill/>
            <a:miter lim="800000"/>
            <a:headEnd/>
            <a:tailEnd/>
          </a:ln>
        </p:spPr>
        <p:txBody>
          <a:bodyPr>
            <a:spAutoFit/>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defTabSz="801688">
              <a:spcBef>
                <a:spcPct val="20000"/>
              </a:spcBef>
            </a:pPr>
            <a:r>
              <a:rPr lang="en-US" sz="1100" noProof="1">
                <a:solidFill>
                  <a:srgbClr val="080808"/>
                </a:solidFill>
                <a:latin typeface="Calibri" pitchFamily="-111" charset="0"/>
                <a:cs typeface="Arial" charset="0"/>
              </a:rPr>
              <a:t>This is an example text. Go ahead an replace it with your own text. </a:t>
            </a:r>
          </a:p>
        </p:txBody>
      </p:sp>
      <p:grpSp>
        <p:nvGrpSpPr>
          <p:cNvPr id="32" name="Gruppe 122"/>
          <p:cNvGrpSpPr/>
          <p:nvPr/>
        </p:nvGrpSpPr>
        <p:grpSpPr>
          <a:xfrm>
            <a:off x="3000498" y="980728"/>
            <a:ext cx="1578428" cy="1406819"/>
            <a:chOff x="8164513" y="-4049713"/>
            <a:chExt cx="2657475" cy="2368550"/>
          </a:xfrm>
          <a:effectLst>
            <a:outerShdw blurRad="50800" dist="38100" dir="2700000" algn="tl" rotWithShape="0">
              <a:prstClr val="black">
                <a:alpha val="40000"/>
              </a:prstClr>
            </a:outerShdw>
          </a:effectLst>
        </p:grpSpPr>
        <p:sp>
          <p:nvSpPr>
            <p:cNvPr id="223" name="Freeform 1013"/>
            <p:cNvSpPr>
              <a:spLocks noEditPoints="1"/>
            </p:cNvSpPr>
            <p:nvPr/>
          </p:nvSpPr>
          <p:spPr bwMode="auto">
            <a:xfrm>
              <a:off x="8164513" y="-4049713"/>
              <a:ext cx="2657475" cy="2368550"/>
            </a:xfrm>
            <a:custGeom>
              <a:avLst/>
              <a:gdLst/>
              <a:ahLst/>
              <a:cxnLst>
                <a:cxn ang="0">
                  <a:pos x="1504" y="96"/>
                </a:cxn>
                <a:cxn ang="0">
                  <a:pos x="1574" y="76"/>
                </a:cxn>
                <a:cxn ang="0">
                  <a:pos x="1582" y="192"/>
                </a:cxn>
                <a:cxn ang="0">
                  <a:pos x="1506" y="186"/>
                </a:cxn>
                <a:cxn ang="0">
                  <a:pos x="1316" y="76"/>
                </a:cxn>
                <a:cxn ang="0">
                  <a:pos x="1388" y="96"/>
                </a:cxn>
                <a:cxn ang="0">
                  <a:pos x="1324" y="198"/>
                </a:cxn>
                <a:cxn ang="0">
                  <a:pos x="1102" y="96"/>
                </a:cxn>
                <a:cxn ang="0">
                  <a:pos x="1166" y="74"/>
                </a:cxn>
                <a:cxn ang="0">
                  <a:pos x="1186" y="186"/>
                </a:cxn>
                <a:cxn ang="0">
                  <a:pos x="1108" y="192"/>
                </a:cxn>
                <a:cxn ang="0">
                  <a:pos x="908" y="82"/>
                </a:cxn>
                <a:cxn ang="0">
                  <a:pos x="984" y="88"/>
                </a:cxn>
                <a:cxn ang="0">
                  <a:pos x="966" y="198"/>
                </a:cxn>
                <a:cxn ang="0">
                  <a:pos x="902" y="96"/>
                </a:cxn>
                <a:cxn ang="0">
                  <a:pos x="764" y="74"/>
                </a:cxn>
                <a:cxn ang="0">
                  <a:pos x="786" y="176"/>
                </a:cxn>
                <a:cxn ang="0">
                  <a:pos x="714" y="196"/>
                </a:cxn>
                <a:cxn ang="0">
                  <a:pos x="502" y="88"/>
                </a:cxn>
                <a:cxn ang="0">
                  <a:pos x="580" y="82"/>
                </a:cxn>
                <a:cxn ang="0">
                  <a:pos x="572" y="196"/>
                </a:cxn>
                <a:cxn ang="0">
                  <a:pos x="500" y="176"/>
                </a:cxn>
                <a:cxn ang="0">
                  <a:pos x="322" y="74"/>
                </a:cxn>
                <a:cxn ang="0">
                  <a:pos x="386" y="176"/>
                </a:cxn>
                <a:cxn ang="0">
                  <a:pos x="322" y="198"/>
                </a:cxn>
                <a:cxn ang="0">
                  <a:pos x="100" y="96"/>
                </a:cxn>
                <a:cxn ang="0">
                  <a:pos x="172" y="76"/>
                </a:cxn>
                <a:cxn ang="0">
                  <a:pos x="178" y="192"/>
                </a:cxn>
                <a:cxn ang="0">
                  <a:pos x="102" y="186"/>
                </a:cxn>
                <a:cxn ang="0">
                  <a:pos x="172" y="1402"/>
                </a:cxn>
                <a:cxn ang="0">
                  <a:pos x="100" y="1382"/>
                </a:cxn>
                <a:cxn ang="0">
                  <a:pos x="164" y="1280"/>
                </a:cxn>
                <a:cxn ang="0">
                  <a:pos x="386" y="1382"/>
                </a:cxn>
                <a:cxn ang="0">
                  <a:pos x="322" y="1404"/>
                </a:cxn>
                <a:cxn ang="0">
                  <a:pos x="302" y="1292"/>
                </a:cxn>
                <a:cxn ang="0">
                  <a:pos x="378" y="1286"/>
                </a:cxn>
                <a:cxn ang="0">
                  <a:pos x="580" y="1396"/>
                </a:cxn>
                <a:cxn ang="0">
                  <a:pos x="502" y="1390"/>
                </a:cxn>
                <a:cxn ang="0">
                  <a:pos x="522" y="1280"/>
                </a:cxn>
                <a:cxn ang="0">
                  <a:pos x="586" y="1382"/>
                </a:cxn>
                <a:cxn ang="0">
                  <a:pos x="724" y="1404"/>
                </a:cxn>
                <a:cxn ang="0">
                  <a:pos x="702" y="1302"/>
                </a:cxn>
                <a:cxn ang="0">
                  <a:pos x="772" y="1282"/>
                </a:cxn>
                <a:cxn ang="0">
                  <a:pos x="984" y="1390"/>
                </a:cxn>
                <a:cxn ang="0">
                  <a:pos x="908" y="1396"/>
                </a:cxn>
                <a:cxn ang="0">
                  <a:pos x="916" y="1282"/>
                </a:cxn>
                <a:cxn ang="0">
                  <a:pos x="986" y="1302"/>
                </a:cxn>
                <a:cxn ang="0">
                  <a:pos x="1166" y="1404"/>
                </a:cxn>
                <a:cxn ang="0">
                  <a:pos x="1102" y="1302"/>
                </a:cxn>
                <a:cxn ang="0">
                  <a:pos x="1166" y="1280"/>
                </a:cxn>
                <a:cxn ang="0">
                  <a:pos x="1388" y="1382"/>
                </a:cxn>
                <a:cxn ang="0">
                  <a:pos x="1316" y="1402"/>
                </a:cxn>
                <a:cxn ang="0">
                  <a:pos x="1310" y="1286"/>
                </a:cxn>
                <a:cxn ang="0">
                  <a:pos x="1386" y="1292"/>
                </a:cxn>
                <a:cxn ang="0">
                  <a:pos x="1574" y="1402"/>
                </a:cxn>
                <a:cxn ang="0">
                  <a:pos x="1504" y="1382"/>
                </a:cxn>
                <a:cxn ang="0">
                  <a:pos x="1566" y="1280"/>
                </a:cxn>
                <a:cxn ang="0">
                  <a:pos x="1600" y="1246"/>
                </a:cxn>
                <a:cxn ang="0">
                  <a:pos x="84" y="1268"/>
                </a:cxn>
                <a:cxn ang="0">
                  <a:pos x="74" y="234"/>
                </a:cxn>
                <a:cxn ang="0">
                  <a:pos x="84" y="224"/>
                </a:cxn>
                <a:cxn ang="0">
                  <a:pos x="1600" y="234"/>
                </a:cxn>
              </a:cxnLst>
              <a:rect l="0" t="0" r="r" b="b"/>
              <a:pathLst>
                <a:path w="1674" h="1492">
                  <a:moveTo>
                    <a:pt x="0" y="0"/>
                  </a:moveTo>
                  <a:lnTo>
                    <a:pt x="0" y="1492"/>
                  </a:lnTo>
                  <a:lnTo>
                    <a:pt x="1674" y="1492"/>
                  </a:lnTo>
                  <a:lnTo>
                    <a:pt x="1674" y="0"/>
                  </a:lnTo>
                  <a:lnTo>
                    <a:pt x="0" y="0"/>
                  </a:lnTo>
                  <a:close/>
                  <a:moveTo>
                    <a:pt x="1504" y="96"/>
                  </a:moveTo>
                  <a:lnTo>
                    <a:pt x="1504" y="96"/>
                  </a:lnTo>
                  <a:lnTo>
                    <a:pt x="1506" y="88"/>
                  </a:lnTo>
                  <a:lnTo>
                    <a:pt x="1510" y="82"/>
                  </a:lnTo>
                  <a:lnTo>
                    <a:pt x="1516" y="76"/>
                  </a:lnTo>
                  <a:lnTo>
                    <a:pt x="1526" y="74"/>
                  </a:lnTo>
                  <a:lnTo>
                    <a:pt x="1566" y="74"/>
                  </a:lnTo>
                  <a:lnTo>
                    <a:pt x="1566" y="74"/>
                  </a:lnTo>
                  <a:lnTo>
                    <a:pt x="1574" y="76"/>
                  </a:lnTo>
                  <a:lnTo>
                    <a:pt x="1582" y="82"/>
                  </a:lnTo>
                  <a:lnTo>
                    <a:pt x="1586" y="88"/>
                  </a:lnTo>
                  <a:lnTo>
                    <a:pt x="1588" y="96"/>
                  </a:lnTo>
                  <a:lnTo>
                    <a:pt x="1588" y="176"/>
                  </a:lnTo>
                  <a:lnTo>
                    <a:pt x="1588" y="176"/>
                  </a:lnTo>
                  <a:lnTo>
                    <a:pt x="1586" y="186"/>
                  </a:lnTo>
                  <a:lnTo>
                    <a:pt x="1582" y="192"/>
                  </a:lnTo>
                  <a:lnTo>
                    <a:pt x="1574" y="196"/>
                  </a:lnTo>
                  <a:lnTo>
                    <a:pt x="1566" y="198"/>
                  </a:lnTo>
                  <a:lnTo>
                    <a:pt x="1526" y="198"/>
                  </a:lnTo>
                  <a:lnTo>
                    <a:pt x="1526" y="198"/>
                  </a:lnTo>
                  <a:lnTo>
                    <a:pt x="1516" y="196"/>
                  </a:lnTo>
                  <a:lnTo>
                    <a:pt x="1510" y="192"/>
                  </a:lnTo>
                  <a:lnTo>
                    <a:pt x="1506" y="186"/>
                  </a:lnTo>
                  <a:lnTo>
                    <a:pt x="1504" y="176"/>
                  </a:lnTo>
                  <a:lnTo>
                    <a:pt x="1504" y="96"/>
                  </a:lnTo>
                  <a:close/>
                  <a:moveTo>
                    <a:pt x="1302" y="96"/>
                  </a:moveTo>
                  <a:lnTo>
                    <a:pt x="1302" y="96"/>
                  </a:lnTo>
                  <a:lnTo>
                    <a:pt x="1304" y="88"/>
                  </a:lnTo>
                  <a:lnTo>
                    <a:pt x="1310" y="82"/>
                  </a:lnTo>
                  <a:lnTo>
                    <a:pt x="1316" y="76"/>
                  </a:lnTo>
                  <a:lnTo>
                    <a:pt x="1324" y="74"/>
                  </a:lnTo>
                  <a:lnTo>
                    <a:pt x="1366" y="74"/>
                  </a:lnTo>
                  <a:lnTo>
                    <a:pt x="1366" y="74"/>
                  </a:lnTo>
                  <a:lnTo>
                    <a:pt x="1374" y="76"/>
                  </a:lnTo>
                  <a:lnTo>
                    <a:pt x="1382" y="82"/>
                  </a:lnTo>
                  <a:lnTo>
                    <a:pt x="1386" y="88"/>
                  </a:lnTo>
                  <a:lnTo>
                    <a:pt x="1388" y="96"/>
                  </a:lnTo>
                  <a:lnTo>
                    <a:pt x="1388" y="176"/>
                  </a:lnTo>
                  <a:lnTo>
                    <a:pt x="1388" y="176"/>
                  </a:lnTo>
                  <a:lnTo>
                    <a:pt x="1386" y="186"/>
                  </a:lnTo>
                  <a:lnTo>
                    <a:pt x="1382" y="192"/>
                  </a:lnTo>
                  <a:lnTo>
                    <a:pt x="1374" y="196"/>
                  </a:lnTo>
                  <a:lnTo>
                    <a:pt x="1366" y="198"/>
                  </a:lnTo>
                  <a:lnTo>
                    <a:pt x="1324" y="198"/>
                  </a:lnTo>
                  <a:lnTo>
                    <a:pt x="1324" y="198"/>
                  </a:lnTo>
                  <a:lnTo>
                    <a:pt x="1316" y="196"/>
                  </a:lnTo>
                  <a:lnTo>
                    <a:pt x="1310" y="192"/>
                  </a:lnTo>
                  <a:lnTo>
                    <a:pt x="1304" y="186"/>
                  </a:lnTo>
                  <a:lnTo>
                    <a:pt x="1302" y="176"/>
                  </a:lnTo>
                  <a:lnTo>
                    <a:pt x="1302" y="96"/>
                  </a:lnTo>
                  <a:close/>
                  <a:moveTo>
                    <a:pt x="1102" y="96"/>
                  </a:moveTo>
                  <a:lnTo>
                    <a:pt x="1102" y="96"/>
                  </a:lnTo>
                  <a:lnTo>
                    <a:pt x="1104" y="88"/>
                  </a:lnTo>
                  <a:lnTo>
                    <a:pt x="1108" y="82"/>
                  </a:lnTo>
                  <a:lnTo>
                    <a:pt x="1116" y="76"/>
                  </a:lnTo>
                  <a:lnTo>
                    <a:pt x="1124" y="74"/>
                  </a:lnTo>
                  <a:lnTo>
                    <a:pt x="1166" y="74"/>
                  </a:lnTo>
                  <a:lnTo>
                    <a:pt x="1166" y="74"/>
                  </a:lnTo>
                  <a:lnTo>
                    <a:pt x="1174" y="76"/>
                  </a:lnTo>
                  <a:lnTo>
                    <a:pt x="1180" y="82"/>
                  </a:lnTo>
                  <a:lnTo>
                    <a:pt x="1186" y="88"/>
                  </a:lnTo>
                  <a:lnTo>
                    <a:pt x="1188" y="96"/>
                  </a:lnTo>
                  <a:lnTo>
                    <a:pt x="1188" y="176"/>
                  </a:lnTo>
                  <a:lnTo>
                    <a:pt x="1188" y="176"/>
                  </a:lnTo>
                  <a:lnTo>
                    <a:pt x="1186" y="186"/>
                  </a:lnTo>
                  <a:lnTo>
                    <a:pt x="1180" y="192"/>
                  </a:lnTo>
                  <a:lnTo>
                    <a:pt x="1174" y="196"/>
                  </a:lnTo>
                  <a:lnTo>
                    <a:pt x="1166" y="198"/>
                  </a:lnTo>
                  <a:lnTo>
                    <a:pt x="1124" y="198"/>
                  </a:lnTo>
                  <a:lnTo>
                    <a:pt x="1124" y="198"/>
                  </a:lnTo>
                  <a:lnTo>
                    <a:pt x="1116" y="196"/>
                  </a:lnTo>
                  <a:lnTo>
                    <a:pt x="1108" y="192"/>
                  </a:lnTo>
                  <a:lnTo>
                    <a:pt x="1104" y="186"/>
                  </a:lnTo>
                  <a:lnTo>
                    <a:pt x="1102" y="176"/>
                  </a:lnTo>
                  <a:lnTo>
                    <a:pt x="1102" y="96"/>
                  </a:lnTo>
                  <a:close/>
                  <a:moveTo>
                    <a:pt x="902" y="96"/>
                  </a:moveTo>
                  <a:lnTo>
                    <a:pt x="902" y="96"/>
                  </a:lnTo>
                  <a:lnTo>
                    <a:pt x="904" y="88"/>
                  </a:lnTo>
                  <a:lnTo>
                    <a:pt x="908" y="82"/>
                  </a:lnTo>
                  <a:lnTo>
                    <a:pt x="916" y="76"/>
                  </a:lnTo>
                  <a:lnTo>
                    <a:pt x="924" y="74"/>
                  </a:lnTo>
                  <a:lnTo>
                    <a:pt x="966" y="74"/>
                  </a:lnTo>
                  <a:lnTo>
                    <a:pt x="966" y="74"/>
                  </a:lnTo>
                  <a:lnTo>
                    <a:pt x="974" y="76"/>
                  </a:lnTo>
                  <a:lnTo>
                    <a:pt x="980" y="82"/>
                  </a:lnTo>
                  <a:lnTo>
                    <a:pt x="984" y="88"/>
                  </a:lnTo>
                  <a:lnTo>
                    <a:pt x="986" y="96"/>
                  </a:lnTo>
                  <a:lnTo>
                    <a:pt x="986" y="176"/>
                  </a:lnTo>
                  <a:lnTo>
                    <a:pt x="986" y="176"/>
                  </a:lnTo>
                  <a:lnTo>
                    <a:pt x="984" y="186"/>
                  </a:lnTo>
                  <a:lnTo>
                    <a:pt x="980" y="192"/>
                  </a:lnTo>
                  <a:lnTo>
                    <a:pt x="974" y="196"/>
                  </a:lnTo>
                  <a:lnTo>
                    <a:pt x="966" y="198"/>
                  </a:lnTo>
                  <a:lnTo>
                    <a:pt x="924" y="198"/>
                  </a:lnTo>
                  <a:lnTo>
                    <a:pt x="924" y="198"/>
                  </a:lnTo>
                  <a:lnTo>
                    <a:pt x="916" y="196"/>
                  </a:lnTo>
                  <a:lnTo>
                    <a:pt x="908" y="192"/>
                  </a:lnTo>
                  <a:lnTo>
                    <a:pt x="904" y="186"/>
                  </a:lnTo>
                  <a:lnTo>
                    <a:pt x="902" y="176"/>
                  </a:lnTo>
                  <a:lnTo>
                    <a:pt x="902" y="96"/>
                  </a:lnTo>
                  <a:close/>
                  <a:moveTo>
                    <a:pt x="702" y="96"/>
                  </a:moveTo>
                  <a:lnTo>
                    <a:pt x="702" y="96"/>
                  </a:lnTo>
                  <a:lnTo>
                    <a:pt x="704" y="88"/>
                  </a:lnTo>
                  <a:lnTo>
                    <a:pt x="708" y="82"/>
                  </a:lnTo>
                  <a:lnTo>
                    <a:pt x="714" y="76"/>
                  </a:lnTo>
                  <a:lnTo>
                    <a:pt x="724" y="74"/>
                  </a:lnTo>
                  <a:lnTo>
                    <a:pt x="764" y="74"/>
                  </a:lnTo>
                  <a:lnTo>
                    <a:pt x="764" y="74"/>
                  </a:lnTo>
                  <a:lnTo>
                    <a:pt x="772" y="76"/>
                  </a:lnTo>
                  <a:lnTo>
                    <a:pt x="780" y="82"/>
                  </a:lnTo>
                  <a:lnTo>
                    <a:pt x="784" y="88"/>
                  </a:lnTo>
                  <a:lnTo>
                    <a:pt x="786" y="96"/>
                  </a:lnTo>
                  <a:lnTo>
                    <a:pt x="786" y="176"/>
                  </a:lnTo>
                  <a:lnTo>
                    <a:pt x="786" y="176"/>
                  </a:lnTo>
                  <a:lnTo>
                    <a:pt x="784" y="186"/>
                  </a:lnTo>
                  <a:lnTo>
                    <a:pt x="780" y="192"/>
                  </a:lnTo>
                  <a:lnTo>
                    <a:pt x="772" y="196"/>
                  </a:lnTo>
                  <a:lnTo>
                    <a:pt x="764" y="198"/>
                  </a:lnTo>
                  <a:lnTo>
                    <a:pt x="724" y="198"/>
                  </a:lnTo>
                  <a:lnTo>
                    <a:pt x="724" y="198"/>
                  </a:lnTo>
                  <a:lnTo>
                    <a:pt x="714" y="196"/>
                  </a:lnTo>
                  <a:lnTo>
                    <a:pt x="708" y="192"/>
                  </a:lnTo>
                  <a:lnTo>
                    <a:pt x="704" y="186"/>
                  </a:lnTo>
                  <a:lnTo>
                    <a:pt x="702" y="176"/>
                  </a:lnTo>
                  <a:lnTo>
                    <a:pt x="702" y="96"/>
                  </a:lnTo>
                  <a:close/>
                  <a:moveTo>
                    <a:pt x="500" y="96"/>
                  </a:moveTo>
                  <a:lnTo>
                    <a:pt x="500" y="96"/>
                  </a:lnTo>
                  <a:lnTo>
                    <a:pt x="502" y="88"/>
                  </a:lnTo>
                  <a:lnTo>
                    <a:pt x="508" y="82"/>
                  </a:lnTo>
                  <a:lnTo>
                    <a:pt x="514" y="76"/>
                  </a:lnTo>
                  <a:lnTo>
                    <a:pt x="522" y="74"/>
                  </a:lnTo>
                  <a:lnTo>
                    <a:pt x="564" y="74"/>
                  </a:lnTo>
                  <a:lnTo>
                    <a:pt x="564" y="74"/>
                  </a:lnTo>
                  <a:lnTo>
                    <a:pt x="572" y="76"/>
                  </a:lnTo>
                  <a:lnTo>
                    <a:pt x="580" y="82"/>
                  </a:lnTo>
                  <a:lnTo>
                    <a:pt x="584" y="88"/>
                  </a:lnTo>
                  <a:lnTo>
                    <a:pt x="586" y="96"/>
                  </a:lnTo>
                  <a:lnTo>
                    <a:pt x="586" y="176"/>
                  </a:lnTo>
                  <a:lnTo>
                    <a:pt x="586" y="176"/>
                  </a:lnTo>
                  <a:lnTo>
                    <a:pt x="584" y="186"/>
                  </a:lnTo>
                  <a:lnTo>
                    <a:pt x="580" y="192"/>
                  </a:lnTo>
                  <a:lnTo>
                    <a:pt x="572" y="196"/>
                  </a:lnTo>
                  <a:lnTo>
                    <a:pt x="564" y="198"/>
                  </a:lnTo>
                  <a:lnTo>
                    <a:pt x="522" y="198"/>
                  </a:lnTo>
                  <a:lnTo>
                    <a:pt x="522" y="198"/>
                  </a:lnTo>
                  <a:lnTo>
                    <a:pt x="514" y="196"/>
                  </a:lnTo>
                  <a:lnTo>
                    <a:pt x="508" y="192"/>
                  </a:lnTo>
                  <a:lnTo>
                    <a:pt x="502" y="186"/>
                  </a:lnTo>
                  <a:lnTo>
                    <a:pt x="500" y="176"/>
                  </a:lnTo>
                  <a:lnTo>
                    <a:pt x="500" y="96"/>
                  </a:lnTo>
                  <a:close/>
                  <a:moveTo>
                    <a:pt x="300" y="96"/>
                  </a:moveTo>
                  <a:lnTo>
                    <a:pt x="300" y="96"/>
                  </a:lnTo>
                  <a:lnTo>
                    <a:pt x="302" y="88"/>
                  </a:lnTo>
                  <a:lnTo>
                    <a:pt x="306" y="82"/>
                  </a:lnTo>
                  <a:lnTo>
                    <a:pt x="314" y="76"/>
                  </a:lnTo>
                  <a:lnTo>
                    <a:pt x="322" y="74"/>
                  </a:lnTo>
                  <a:lnTo>
                    <a:pt x="364" y="74"/>
                  </a:lnTo>
                  <a:lnTo>
                    <a:pt x="364" y="74"/>
                  </a:lnTo>
                  <a:lnTo>
                    <a:pt x="372" y="76"/>
                  </a:lnTo>
                  <a:lnTo>
                    <a:pt x="378" y="82"/>
                  </a:lnTo>
                  <a:lnTo>
                    <a:pt x="384" y="88"/>
                  </a:lnTo>
                  <a:lnTo>
                    <a:pt x="386" y="96"/>
                  </a:lnTo>
                  <a:lnTo>
                    <a:pt x="386" y="176"/>
                  </a:lnTo>
                  <a:lnTo>
                    <a:pt x="386" y="176"/>
                  </a:lnTo>
                  <a:lnTo>
                    <a:pt x="384" y="186"/>
                  </a:lnTo>
                  <a:lnTo>
                    <a:pt x="378" y="192"/>
                  </a:lnTo>
                  <a:lnTo>
                    <a:pt x="372" y="196"/>
                  </a:lnTo>
                  <a:lnTo>
                    <a:pt x="364" y="198"/>
                  </a:lnTo>
                  <a:lnTo>
                    <a:pt x="322" y="198"/>
                  </a:lnTo>
                  <a:lnTo>
                    <a:pt x="322" y="198"/>
                  </a:lnTo>
                  <a:lnTo>
                    <a:pt x="314" y="196"/>
                  </a:lnTo>
                  <a:lnTo>
                    <a:pt x="306" y="192"/>
                  </a:lnTo>
                  <a:lnTo>
                    <a:pt x="302" y="186"/>
                  </a:lnTo>
                  <a:lnTo>
                    <a:pt x="300" y="176"/>
                  </a:lnTo>
                  <a:lnTo>
                    <a:pt x="300" y="96"/>
                  </a:lnTo>
                  <a:close/>
                  <a:moveTo>
                    <a:pt x="100" y="96"/>
                  </a:moveTo>
                  <a:lnTo>
                    <a:pt x="100" y="96"/>
                  </a:lnTo>
                  <a:lnTo>
                    <a:pt x="102" y="88"/>
                  </a:lnTo>
                  <a:lnTo>
                    <a:pt x="106" y="82"/>
                  </a:lnTo>
                  <a:lnTo>
                    <a:pt x="114" y="76"/>
                  </a:lnTo>
                  <a:lnTo>
                    <a:pt x="122" y="74"/>
                  </a:lnTo>
                  <a:lnTo>
                    <a:pt x="164" y="74"/>
                  </a:lnTo>
                  <a:lnTo>
                    <a:pt x="164" y="74"/>
                  </a:lnTo>
                  <a:lnTo>
                    <a:pt x="172" y="76"/>
                  </a:lnTo>
                  <a:lnTo>
                    <a:pt x="178" y="82"/>
                  </a:lnTo>
                  <a:lnTo>
                    <a:pt x="182" y="88"/>
                  </a:lnTo>
                  <a:lnTo>
                    <a:pt x="184" y="96"/>
                  </a:lnTo>
                  <a:lnTo>
                    <a:pt x="184" y="176"/>
                  </a:lnTo>
                  <a:lnTo>
                    <a:pt x="184" y="176"/>
                  </a:lnTo>
                  <a:lnTo>
                    <a:pt x="182" y="186"/>
                  </a:lnTo>
                  <a:lnTo>
                    <a:pt x="178" y="192"/>
                  </a:lnTo>
                  <a:lnTo>
                    <a:pt x="172" y="196"/>
                  </a:lnTo>
                  <a:lnTo>
                    <a:pt x="164" y="198"/>
                  </a:lnTo>
                  <a:lnTo>
                    <a:pt x="122" y="198"/>
                  </a:lnTo>
                  <a:lnTo>
                    <a:pt x="122" y="198"/>
                  </a:lnTo>
                  <a:lnTo>
                    <a:pt x="114" y="196"/>
                  </a:lnTo>
                  <a:lnTo>
                    <a:pt x="106" y="192"/>
                  </a:lnTo>
                  <a:lnTo>
                    <a:pt x="102" y="186"/>
                  </a:lnTo>
                  <a:lnTo>
                    <a:pt x="100" y="176"/>
                  </a:lnTo>
                  <a:lnTo>
                    <a:pt x="100" y="96"/>
                  </a:lnTo>
                  <a:close/>
                  <a:moveTo>
                    <a:pt x="184" y="1382"/>
                  </a:moveTo>
                  <a:lnTo>
                    <a:pt x="184" y="1382"/>
                  </a:lnTo>
                  <a:lnTo>
                    <a:pt x="182" y="1390"/>
                  </a:lnTo>
                  <a:lnTo>
                    <a:pt x="178" y="1396"/>
                  </a:lnTo>
                  <a:lnTo>
                    <a:pt x="172" y="1402"/>
                  </a:lnTo>
                  <a:lnTo>
                    <a:pt x="164" y="1404"/>
                  </a:lnTo>
                  <a:lnTo>
                    <a:pt x="122" y="1404"/>
                  </a:lnTo>
                  <a:lnTo>
                    <a:pt x="122" y="1404"/>
                  </a:lnTo>
                  <a:lnTo>
                    <a:pt x="114" y="1402"/>
                  </a:lnTo>
                  <a:lnTo>
                    <a:pt x="106" y="1396"/>
                  </a:lnTo>
                  <a:lnTo>
                    <a:pt x="102" y="1390"/>
                  </a:lnTo>
                  <a:lnTo>
                    <a:pt x="100" y="1382"/>
                  </a:lnTo>
                  <a:lnTo>
                    <a:pt x="100" y="1302"/>
                  </a:lnTo>
                  <a:lnTo>
                    <a:pt x="100" y="1302"/>
                  </a:lnTo>
                  <a:lnTo>
                    <a:pt x="102" y="1292"/>
                  </a:lnTo>
                  <a:lnTo>
                    <a:pt x="106" y="1286"/>
                  </a:lnTo>
                  <a:lnTo>
                    <a:pt x="114" y="1282"/>
                  </a:lnTo>
                  <a:lnTo>
                    <a:pt x="122" y="1280"/>
                  </a:lnTo>
                  <a:lnTo>
                    <a:pt x="164" y="1280"/>
                  </a:lnTo>
                  <a:lnTo>
                    <a:pt x="164" y="1280"/>
                  </a:lnTo>
                  <a:lnTo>
                    <a:pt x="172" y="1282"/>
                  </a:lnTo>
                  <a:lnTo>
                    <a:pt x="178" y="1286"/>
                  </a:lnTo>
                  <a:lnTo>
                    <a:pt x="182" y="1292"/>
                  </a:lnTo>
                  <a:lnTo>
                    <a:pt x="184" y="1302"/>
                  </a:lnTo>
                  <a:lnTo>
                    <a:pt x="184" y="1382"/>
                  </a:lnTo>
                  <a:close/>
                  <a:moveTo>
                    <a:pt x="386" y="1382"/>
                  </a:moveTo>
                  <a:lnTo>
                    <a:pt x="386" y="1382"/>
                  </a:lnTo>
                  <a:lnTo>
                    <a:pt x="384" y="1390"/>
                  </a:lnTo>
                  <a:lnTo>
                    <a:pt x="378" y="1396"/>
                  </a:lnTo>
                  <a:lnTo>
                    <a:pt x="372" y="1402"/>
                  </a:lnTo>
                  <a:lnTo>
                    <a:pt x="364" y="1404"/>
                  </a:lnTo>
                  <a:lnTo>
                    <a:pt x="322" y="1404"/>
                  </a:lnTo>
                  <a:lnTo>
                    <a:pt x="322" y="1404"/>
                  </a:lnTo>
                  <a:lnTo>
                    <a:pt x="314" y="1402"/>
                  </a:lnTo>
                  <a:lnTo>
                    <a:pt x="306" y="1396"/>
                  </a:lnTo>
                  <a:lnTo>
                    <a:pt x="302" y="1390"/>
                  </a:lnTo>
                  <a:lnTo>
                    <a:pt x="300" y="1382"/>
                  </a:lnTo>
                  <a:lnTo>
                    <a:pt x="300" y="1302"/>
                  </a:lnTo>
                  <a:lnTo>
                    <a:pt x="300" y="1302"/>
                  </a:lnTo>
                  <a:lnTo>
                    <a:pt x="302" y="1292"/>
                  </a:lnTo>
                  <a:lnTo>
                    <a:pt x="306" y="1286"/>
                  </a:lnTo>
                  <a:lnTo>
                    <a:pt x="314" y="1282"/>
                  </a:lnTo>
                  <a:lnTo>
                    <a:pt x="322" y="1280"/>
                  </a:lnTo>
                  <a:lnTo>
                    <a:pt x="364" y="1280"/>
                  </a:lnTo>
                  <a:lnTo>
                    <a:pt x="364" y="1280"/>
                  </a:lnTo>
                  <a:lnTo>
                    <a:pt x="372" y="1282"/>
                  </a:lnTo>
                  <a:lnTo>
                    <a:pt x="378" y="1286"/>
                  </a:lnTo>
                  <a:lnTo>
                    <a:pt x="384" y="1292"/>
                  </a:lnTo>
                  <a:lnTo>
                    <a:pt x="386" y="1302"/>
                  </a:lnTo>
                  <a:lnTo>
                    <a:pt x="386" y="1382"/>
                  </a:lnTo>
                  <a:close/>
                  <a:moveTo>
                    <a:pt x="586" y="1382"/>
                  </a:moveTo>
                  <a:lnTo>
                    <a:pt x="586" y="1382"/>
                  </a:lnTo>
                  <a:lnTo>
                    <a:pt x="584" y="1390"/>
                  </a:lnTo>
                  <a:lnTo>
                    <a:pt x="580" y="1396"/>
                  </a:lnTo>
                  <a:lnTo>
                    <a:pt x="572" y="1402"/>
                  </a:lnTo>
                  <a:lnTo>
                    <a:pt x="564" y="1404"/>
                  </a:lnTo>
                  <a:lnTo>
                    <a:pt x="522" y="1404"/>
                  </a:lnTo>
                  <a:lnTo>
                    <a:pt x="522" y="1404"/>
                  </a:lnTo>
                  <a:lnTo>
                    <a:pt x="514" y="1402"/>
                  </a:lnTo>
                  <a:lnTo>
                    <a:pt x="508" y="1396"/>
                  </a:lnTo>
                  <a:lnTo>
                    <a:pt x="502" y="1390"/>
                  </a:lnTo>
                  <a:lnTo>
                    <a:pt x="500" y="1382"/>
                  </a:lnTo>
                  <a:lnTo>
                    <a:pt x="500" y="1302"/>
                  </a:lnTo>
                  <a:lnTo>
                    <a:pt x="500" y="1302"/>
                  </a:lnTo>
                  <a:lnTo>
                    <a:pt x="502" y="1292"/>
                  </a:lnTo>
                  <a:lnTo>
                    <a:pt x="508" y="1286"/>
                  </a:lnTo>
                  <a:lnTo>
                    <a:pt x="514" y="1282"/>
                  </a:lnTo>
                  <a:lnTo>
                    <a:pt x="522" y="1280"/>
                  </a:lnTo>
                  <a:lnTo>
                    <a:pt x="564" y="1280"/>
                  </a:lnTo>
                  <a:lnTo>
                    <a:pt x="564" y="1280"/>
                  </a:lnTo>
                  <a:lnTo>
                    <a:pt x="572" y="1282"/>
                  </a:lnTo>
                  <a:lnTo>
                    <a:pt x="580" y="1286"/>
                  </a:lnTo>
                  <a:lnTo>
                    <a:pt x="584" y="1292"/>
                  </a:lnTo>
                  <a:lnTo>
                    <a:pt x="586" y="1302"/>
                  </a:lnTo>
                  <a:lnTo>
                    <a:pt x="586" y="1382"/>
                  </a:lnTo>
                  <a:close/>
                  <a:moveTo>
                    <a:pt x="786" y="1382"/>
                  </a:moveTo>
                  <a:lnTo>
                    <a:pt x="786" y="1382"/>
                  </a:lnTo>
                  <a:lnTo>
                    <a:pt x="784" y="1390"/>
                  </a:lnTo>
                  <a:lnTo>
                    <a:pt x="780" y="1396"/>
                  </a:lnTo>
                  <a:lnTo>
                    <a:pt x="772" y="1402"/>
                  </a:lnTo>
                  <a:lnTo>
                    <a:pt x="764" y="1404"/>
                  </a:lnTo>
                  <a:lnTo>
                    <a:pt x="724" y="1404"/>
                  </a:lnTo>
                  <a:lnTo>
                    <a:pt x="724" y="1404"/>
                  </a:lnTo>
                  <a:lnTo>
                    <a:pt x="714" y="1402"/>
                  </a:lnTo>
                  <a:lnTo>
                    <a:pt x="708" y="1396"/>
                  </a:lnTo>
                  <a:lnTo>
                    <a:pt x="704" y="1390"/>
                  </a:lnTo>
                  <a:lnTo>
                    <a:pt x="702" y="1382"/>
                  </a:lnTo>
                  <a:lnTo>
                    <a:pt x="702" y="1302"/>
                  </a:lnTo>
                  <a:lnTo>
                    <a:pt x="702" y="1302"/>
                  </a:lnTo>
                  <a:lnTo>
                    <a:pt x="704" y="1292"/>
                  </a:lnTo>
                  <a:lnTo>
                    <a:pt x="708" y="1286"/>
                  </a:lnTo>
                  <a:lnTo>
                    <a:pt x="714" y="1282"/>
                  </a:lnTo>
                  <a:lnTo>
                    <a:pt x="724" y="1280"/>
                  </a:lnTo>
                  <a:lnTo>
                    <a:pt x="764" y="1280"/>
                  </a:lnTo>
                  <a:lnTo>
                    <a:pt x="764" y="1280"/>
                  </a:lnTo>
                  <a:lnTo>
                    <a:pt x="772" y="1282"/>
                  </a:lnTo>
                  <a:lnTo>
                    <a:pt x="780" y="1286"/>
                  </a:lnTo>
                  <a:lnTo>
                    <a:pt x="784" y="1292"/>
                  </a:lnTo>
                  <a:lnTo>
                    <a:pt x="786" y="1302"/>
                  </a:lnTo>
                  <a:lnTo>
                    <a:pt x="786" y="1382"/>
                  </a:lnTo>
                  <a:close/>
                  <a:moveTo>
                    <a:pt x="986" y="1382"/>
                  </a:moveTo>
                  <a:lnTo>
                    <a:pt x="986" y="1382"/>
                  </a:lnTo>
                  <a:lnTo>
                    <a:pt x="984" y="1390"/>
                  </a:lnTo>
                  <a:lnTo>
                    <a:pt x="980" y="1396"/>
                  </a:lnTo>
                  <a:lnTo>
                    <a:pt x="974" y="1402"/>
                  </a:lnTo>
                  <a:lnTo>
                    <a:pt x="966" y="1404"/>
                  </a:lnTo>
                  <a:lnTo>
                    <a:pt x="924" y="1404"/>
                  </a:lnTo>
                  <a:lnTo>
                    <a:pt x="924" y="1404"/>
                  </a:lnTo>
                  <a:lnTo>
                    <a:pt x="916" y="1402"/>
                  </a:lnTo>
                  <a:lnTo>
                    <a:pt x="908" y="1396"/>
                  </a:lnTo>
                  <a:lnTo>
                    <a:pt x="904" y="1390"/>
                  </a:lnTo>
                  <a:lnTo>
                    <a:pt x="902" y="1382"/>
                  </a:lnTo>
                  <a:lnTo>
                    <a:pt x="902" y="1302"/>
                  </a:lnTo>
                  <a:lnTo>
                    <a:pt x="902" y="1302"/>
                  </a:lnTo>
                  <a:lnTo>
                    <a:pt x="904" y="1292"/>
                  </a:lnTo>
                  <a:lnTo>
                    <a:pt x="908" y="1286"/>
                  </a:lnTo>
                  <a:lnTo>
                    <a:pt x="916" y="1282"/>
                  </a:lnTo>
                  <a:lnTo>
                    <a:pt x="924" y="1280"/>
                  </a:lnTo>
                  <a:lnTo>
                    <a:pt x="966" y="1280"/>
                  </a:lnTo>
                  <a:lnTo>
                    <a:pt x="966" y="1280"/>
                  </a:lnTo>
                  <a:lnTo>
                    <a:pt x="974" y="1282"/>
                  </a:lnTo>
                  <a:lnTo>
                    <a:pt x="980" y="1286"/>
                  </a:lnTo>
                  <a:lnTo>
                    <a:pt x="984" y="1292"/>
                  </a:lnTo>
                  <a:lnTo>
                    <a:pt x="986" y="1302"/>
                  </a:lnTo>
                  <a:lnTo>
                    <a:pt x="986" y="1382"/>
                  </a:lnTo>
                  <a:close/>
                  <a:moveTo>
                    <a:pt x="1188" y="1382"/>
                  </a:moveTo>
                  <a:lnTo>
                    <a:pt x="1188" y="1382"/>
                  </a:lnTo>
                  <a:lnTo>
                    <a:pt x="1186" y="1390"/>
                  </a:lnTo>
                  <a:lnTo>
                    <a:pt x="1180" y="1396"/>
                  </a:lnTo>
                  <a:lnTo>
                    <a:pt x="1174" y="1402"/>
                  </a:lnTo>
                  <a:lnTo>
                    <a:pt x="1166" y="1404"/>
                  </a:lnTo>
                  <a:lnTo>
                    <a:pt x="1124" y="1404"/>
                  </a:lnTo>
                  <a:lnTo>
                    <a:pt x="1124" y="1404"/>
                  </a:lnTo>
                  <a:lnTo>
                    <a:pt x="1116" y="1402"/>
                  </a:lnTo>
                  <a:lnTo>
                    <a:pt x="1108" y="1396"/>
                  </a:lnTo>
                  <a:lnTo>
                    <a:pt x="1104" y="1390"/>
                  </a:lnTo>
                  <a:lnTo>
                    <a:pt x="1102" y="1382"/>
                  </a:lnTo>
                  <a:lnTo>
                    <a:pt x="1102" y="1302"/>
                  </a:lnTo>
                  <a:lnTo>
                    <a:pt x="1102" y="1302"/>
                  </a:lnTo>
                  <a:lnTo>
                    <a:pt x="1104" y="1292"/>
                  </a:lnTo>
                  <a:lnTo>
                    <a:pt x="1108" y="1286"/>
                  </a:lnTo>
                  <a:lnTo>
                    <a:pt x="1116" y="1282"/>
                  </a:lnTo>
                  <a:lnTo>
                    <a:pt x="1124" y="1280"/>
                  </a:lnTo>
                  <a:lnTo>
                    <a:pt x="1166" y="1280"/>
                  </a:lnTo>
                  <a:lnTo>
                    <a:pt x="1166" y="1280"/>
                  </a:lnTo>
                  <a:lnTo>
                    <a:pt x="1174" y="1282"/>
                  </a:lnTo>
                  <a:lnTo>
                    <a:pt x="1180" y="1286"/>
                  </a:lnTo>
                  <a:lnTo>
                    <a:pt x="1186" y="1292"/>
                  </a:lnTo>
                  <a:lnTo>
                    <a:pt x="1188" y="1302"/>
                  </a:lnTo>
                  <a:lnTo>
                    <a:pt x="1188" y="1382"/>
                  </a:lnTo>
                  <a:close/>
                  <a:moveTo>
                    <a:pt x="1388" y="1382"/>
                  </a:moveTo>
                  <a:lnTo>
                    <a:pt x="1388" y="1382"/>
                  </a:lnTo>
                  <a:lnTo>
                    <a:pt x="1386" y="1390"/>
                  </a:lnTo>
                  <a:lnTo>
                    <a:pt x="1382" y="1396"/>
                  </a:lnTo>
                  <a:lnTo>
                    <a:pt x="1374" y="1402"/>
                  </a:lnTo>
                  <a:lnTo>
                    <a:pt x="1366" y="1404"/>
                  </a:lnTo>
                  <a:lnTo>
                    <a:pt x="1324" y="1404"/>
                  </a:lnTo>
                  <a:lnTo>
                    <a:pt x="1324" y="1404"/>
                  </a:lnTo>
                  <a:lnTo>
                    <a:pt x="1316" y="1402"/>
                  </a:lnTo>
                  <a:lnTo>
                    <a:pt x="1310" y="1396"/>
                  </a:lnTo>
                  <a:lnTo>
                    <a:pt x="1304" y="1390"/>
                  </a:lnTo>
                  <a:lnTo>
                    <a:pt x="1302" y="1382"/>
                  </a:lnTo>
                  <a:lnTo>
                    <a:pt x="1302" y="1302"/>
                  </a:lnTo>
                  <a:lnTo>
                    <a:pt x="1302" y="1302"/>
                  </a:lnTo>
                  <a:lnTo>
                    <a:pt x="1304" y="1292"/>
                  </a:lnTo>
                  <a:lnTo>
                    <a:pt x="1310" y="1286"/>
                  </a:lnTo>
                  <a:lnTo>
                    <a:pt x="1316" y="1282"/>
                  </a:lnTo>
                  <a:lnTo>
                    <a:pt x="1324" y="1280"/>
                  </a:lnTo>
                  <a:lnTo>
                    <a:pt x="1366" y="1280"/>
                  </a:lnTo>
                  <a:lnTo>
                    <a:pt x="1366" y="1280"/>
                  </a:lnTo>
                  <a:lnTo>
                    <a:pt x="1374" y="1282"/>
                  </a:lnTo>
                  <a:lnTo>
                    <a:pt x="1382" y="1286"/>
                  </a:lnTo>
                  <a:lnTo>
                    <a:pt x="1386" y="1292"/>
                  </a:lnTo>
                  <a:lnTo>
                    <a:pt x="1388" y="1302"/>
                  </a:lnTo>
                  <a:lnTo>
                    <a:pt x="1388" y="1382"/>
                  </a:lnTo>
                  <a:close/>
                  <a:moveTo>
                    <a:pt x="1588" y="1382"/>
                  </a:moveTo>
                  <a:lnTo>
                    <a:pt x="1588" y="1382"/>
                  </a:lnTo>
                  <a:lnTo>
                    <a:pt x="1586" y="1390"/>
                  </a:lnTo>
                  <a:lnTo>
                    <a:pt x="1582" y="1396"/>
                  </a:lnTo>
                  <a:lnTo>
                    <a:pt x="1574" y="1402"/>
                  </a:lnTo>
                  <a:lnTo>
                    <a:pt x="1566" y="1404"/>
                  </a:lnTo>
                  <a:lnTo>
                    <a:pt x="1526" y="1404"/>
                  </a:lnTo>
                  <a:lnTo>
                    <a:pt x="1526" y="1404"/>
                  </a:lnTo>
                  <a:lnTo>
                    <a:pt x="1516" y="1402"/>
                  </a:lnTo>
                  <a:lnTo>
                    <a:pt x="1510" y="1396"/>
                  </a:lnTo>
                  <a:lnTo>
                    <a:pt x="1506" y="1390"/>
                  </a:lnTo>
                  <a:lnTo>
                    <a:pt x="1504" y="1382"/>
                  </a:lnTo>
                  <a:lnTo>
                    <a:pt x="1504" y="1302"/>
                  </a:lnTo>
                  <a:lnTo>
                    <a:pt x="1504" y="1302"/>
                  </a:lnTo>
                  <a:lnTo>
                    <a:pt x="1506" y="1292"/>
                  </a:lnTo>
                  <a:lnTo>
                    <a:pt x="1510" y="1286"/>
                  </a:lnTo>
                  <a:lnTo>
                    <a:pt x="1516" y="1282"/>
                  </a:lnTo>
                  <a:lnTo>
                    <a:pt x="1526" y="1280"/>
                  </a:lnTo>
                  <a:lnTo>
                    <a:pt x="1566" y="1280"/>
                  </a:lnTo>
                  <a:lnTo>
                    <a:pt x="1566" y="1280"/>
                  </a:lnTo>
                  <a:lnTo>
                    <a:pt x="1574" y="1282"/>
                  </a:lnTo>
                  <a:lnTo>
                    <a:pt x="1582" y="1286"/>
                  </a:lnTo>
                  <a:lnTo>
                    <a:pt x="1586" y="1292"/>
                  </a:lnTo>
                  <a:lnTo>
                    <a:pt x="1588" y="1302"/>
                  </a:lnTo>
                  <a:lnTo>
                    <a:pt x="1588" y="1382"/>
                  </a:lnTo>
                  <a:close/>
                  <a:moveTo>
                    <a:pt x="1600" y="1246"/>
                  </a:moveTo>
                  <a:lnTo>
                    <a:pt x="1600" y="1258"/>
                  </a:lnTo>
                  <a:lnTo>
                    <a:pt x="1600" y="1258"/>
                  </a:lnTo>
                  <a:lnTo>
                    <a:pt x="1598" y="1262"/>
                  </a:lnTo>
                  <a:lnTo>
                    <a:pt x="1596" y="1264"/>
                  </a:lnTo>
                  <a:lnTo>
                    <a:pt x="1594" y="1266"/>
                  </a:lnTo>
                  <a:lnTo>
                    <a:pt x="1590" y="1268"/>
                  </a:lnTo>
                  <a:lnTo>
                    <a:pt x="84" y="1268"/>
                  </a:lnTo>
                  <a:lnTo>
                    <a:pt x="84" y="1268"/>
                  </a:lnTo>
                  <a:lnTo>
                    <a:pt x="80" y="1266"/>
                  </a:lnTo>
                  <a:lnTo>
                    <a:pt x="78" y="1264"/>
                  </a:lnTo>
                  <a:lnTo>
                    <a:pt x="76" y="1262"/>
                  </a:lnTo>
                  <a:lnTo>
                    <a:pt x="74" y="1258"/>
                  </a:lnTo>
                  <a:lnTo>
                    <a:pt x="74" y="1246"/>
                  </a:lnTo>
                  <a:lnTo>
                    <a:pt x="74" y="234"/>
                  </a:lnTo>
                  <a:lnTo>
                    <a:pt x="74" y="234"/>
                  </a:lnTo>
                  <a:lnTo>
                    <a:pt x="74" y="234"/>
                  </a:lnTo>
                  <a:lnTo>
                    <a:pt x="76" y="230"/>
                  </a:lnTo>
                  <a:lnTo>
                    <a:pt x="76" y="228"/>
                  </a:lnTo>
                  <a:lnTo>
                    <a:pt x="76" y="228"/>
                  </a:lnTo>
                  <a:lnTo>
                    <a:pt x="80" y="226"/>
                  </a:lnTo>
                  <a:lnTo>
                    <a:pt x="84" y="224"/>
                  </a:lnTo>
                  <a:lnTo>
                    <a:pt x="1590" y="224"/>
                  </a:lnTo>
                  <a:lnTo>
                    <a:pt x="1590" y="224"/>
                  </a:lnTo>
                  <a:lnTo>
                    <a:pt x="1594" y="226"/>
                  </a:lnTo>
                  <a:lnTo>
                    <a:pt x="1596" y="228"/>
                  </a:lnTo>
                  <a:lnTo>
                    <a:pt x="1596" y="228"/>
                  </a:lnTo>
                  <a:lnTo>
                    <a:pt x="1598" y="230"/>
                  </a:lnTo>
                  <a:lnTo>
                    <a:pt x="1600" y="234"/>
                  </a:lnTo>
                  <a:lnTo>
                    <a:pt x="1600" y="234"/>
                  </a:lnTo>
                  <a:lnTo>
                    <a:pt x="1600" y="1246"/>
                  </a:lnTo>
                  <a:close/>
                </a:path>
              </a:pathLst>
            </a:custGeom>
            <a:solidFill>
              <a:srgbClr val="000000"/>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4" name="Freeform 1014"/>
            <p:cNvSpPr>
              <a:spLocks/>
            </p:cNvSpPr>
            <p:nvPr/>
          </p:nvSpPr>
          <p:spPr bwMode="auto">
            <a:xfrm>
              <a:off x="9155113" y="-1773238"/>
              <a:ext cx="12700" cy="19050"/>
            </a:xfrm>
            <a:custGeom>
              <a:avLst/>
              <a:gdLst/>
              <a:ahLst/>
              <a:cxnLst>
                <a:cxn ang="0">
                  <a:pos x="0" y="12"/>
                </a:cxn>
                <a:cxn ang="0">
                  <a:pos x="8" y="12"/>
                </a:cxn>
                <a:cxn ang="0">
                  <a:pos x="4" y="0"/>
                </a:cxn>
                <a:cxn ang="0">
                  <a:pos x="0" y="12"/>
                </a:cxn>
              </a:cxnLst>
              <a:rect l="0" t="0" r="r" b="b"/>
              <a:pathLst>
                <a:path w="8" h="12">
                  <a:moveTo>
                    <a:pt x="0" y="12"/>
                  </a:moveTo>
                  <a:lnTo>
                    <a:pt x="8" y="12"/>
                  </a:lnTo>
                  <a:lnTo>
                    <a:pt x="4" y="0"/>
                  </a:lnTo>
                  <a:lnTo>
                    <a:pt x="0" y="12"/>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5" name="Freeform 1015"/>
            <p:cNvSpPr>
              <a:spLocks/>
            </p:cNvSpPr>
            <p:nvPr/>
          </p:nvSpPr>
          <p:spPr bwMode="auto">
            <a:xfrm>
              <a:off x="9075738" y="-1738313"/>
              <a:ext cx="50800" cy="28575"/>
            </a:xfrm>
            <a:custGeom>
              <a:avLst/>
              <a:gdLst/>
              <a:ahLst/>
              <a:cxnLst>
                <a:cxn ang="0">
                  <a:pos x="4" y="16"/>
                </a:cxn>
                <a:cxn ang="0">
                  <a:pos x="32" y="8"/>
                </a:cxn>
                <a:cxn ang="0">
                  <a:pos x="4" y="2"/>
                </a:cxn>
                <a:cxn ang="0">
                  <a:pos x="0" y="0"/>
                </a:cxn>
                <a:cxn ang="0">
                  <a:pos x="0" y="18"/>
                </a:cxn>
                <a:cxn ang="0">
                  <a:pos x="4" y="16"/>
                </a:cxn>
              </a:cxnLst>
              <a:rect l="0" t="0" r="r" b="b"/>
              <a:pathLst>
                <a:path w="32" h="18">
                  <a:moveTo>
                    <a:pt x="4" y="16"/>
                  </a:moveTo>
                  <a:lnTo>
                    <a:pt x="32" y="8"/>
                  </a:lnTo>
                  <a:lnTo>
                    <a:pt x="4" y="2"/>
                  </a:lnTo>
                  <a:lnTo>
                    <a:pt x="0" y="0"/>
                  </a:lnTo>
                  <a:lnTo>
                    <a:pt x="0" y="18"/>
                  </a:lnTo>
                  <a:lnTo>
                    <a:pt x="4"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6" name="Freeform 1016"/>
            <p:cNvSpPr>
              <a:spLocks/>
            </p:cNvSpPr>
            <p:nvPr/>
          </p:nvSpPr>
          <p:spPr bwMode="auto">
            <a:xfrm>
              <a:off x="9104313" y="-1782763"/>
              <a:ext cx="31750" cy="44450"/>
            </a:xfrm>
            <a:custGeom>
              <a:avLst/>
              <a:gdLst/>
              <a:ahLst/>
              <a:cxnLst>
                <a:cxn ang="0">
                  <a:pos x="14" y="20"/>
                </a:cxn>
                <a:cxn ang="0">
                  <a:pos x="14" y="20"/>
                </a:cxn>
                <a:cxn ang="0">
                  <a:pos x="16" y="16"/>
                </a:cxn>
                <a:cxn ang="0">
                  <a:pos x="16" y="16"/>
                </a:cxn>
                <a:cxn ang="0">
                  <a:pos x="18" y="12"/>
                </a:cxn>
                <a:cxn ang="0">
                  <a:pos x="18" y="12"/>
                </a:cxn>
                <a:cxn ang="0">
                  <a:pos x="20" y="8"/>
                </a:cxn>
                <a:cxn ang="0">
                  <a:pos x="20" y="8"/>
                </a:cxn>
                <a:cxn ang="0">
                  <a:pos x="18" y="4"/>
                </a:cxn>
                <a:cxn ang="0">
                  <a:pos x="18" y="2"/>
                </a:cxn>
                <a:cxn ang="0">
                  <a:pos x="18" y="2"/>
                </a:cxn>
                <a:cxn ang="0">
                  <a:pos x="14" y="0"/>
                </a:cxn>
                <a:cxn ang="0">
                  <a:pos x="10" y="0"/>
                </a:cxn>
                <a:cxn ang="0">
                  <a:pos x="10" y="0"/>
                </a:cxn>
                <a:cxn ang="0">
                  <a:pos x="4" y="2"/>
                </a:cxn>
                <a:cxn ang="0">
                  <a:pos x="4" y="2"/>
                </a:cxn>
                <a:cxn ang="0">
                  <a:pos x="2" y="4"/>
                </a:cxn>
                <a:cxn ang="0">
                  <a:pos x="2" y="8"/>
                </a:cxn>
                <a:cxn ang="0">
                  <a:pos x="6" y="10"/>
                </a:cxn>
                <a:cxn ang="0">
                  <a:pos x="6" y="10"/>
                </a:cxn>
                <a:cxn ang="0">
                  <a:pos x="8" y="6"/>
                </a:cxn>
                <a:cxn ang="0">
                  <a:pos x="8" y="6"/>
                </a:cxn>
                <a:cxn ang="0">
                  <a:pos x="10" y="4"/>
                </a:cxn>
                <a:cxn ang="0">
                  <a:pos x="10" y="4"/>
                </a:cxn>
                <a:cxn ang="0">
                  <a:pos x="14" y="6"/>
                </a:cxn>
                <a:cxn ang="0">
                  <a:pos x="14" y="6"/>
                </a:cxn>
                <a:cxn ang="0">
                  <a:pos x="14" y="8"/>
                </a:cxn>
                <a:cxn ang="0">
                  <a:pos x="14" y="8"/>
                </a:cxn>
                <a:cxn ang="0">
                  <a:pos x="12" y="12"/>
                </a:cxn>
                <a:cxn ang="0">
                  <a:pos x="12" y="12"/>
                </a:cxn>
                <a:cxn ang="0">
                  <a:pos x="8" y="16"/>
                </a:cxn>
                <a:cxn ang="0">
                  <a:pos x="8" y="16"/>
                </a:cxn>
                <a:cxn ang="0">
                  <a:pos x="2" y="24"/>
                </a:cxn>
                <a:cxn ang="0">
                  <a:pos x="2" y="24"/>
                </a:cxn>
                <a:cxn ang="0">
                  <a:pos x="0" y="28"/>
                </a:cxn>
                <a:cxn ang="0">
                  <a:pos x="20" y="28"/>
                </a:cxn>
                <a:cxn ang="0">
                  <a:pos x="20" y="24"/>
                </a:cxn>
                <a:cxn ang="0">
                  <a:pos x="8" y="24"/>
                </a:cxn>
                <a:cxn ang="0">
                  <a:pos x="8" y="24"/>
                </a:cxn>
                <a:cxn ang="0">
                  <a:pos x="10" y="22"/>
                </a:cxn>
                <a:cxn ang="0">
                  <a:pos x="10" y="22"/>
                </a:cxn>
                <a:cxn ang="0">
                  <a:pos x="14" y="20"/>
                </a:cxn>
                <a:cxn ang="0">
                  <a:pos x="14" y="20"/>
                </a:cxn>
              </a:cxnLst>
              <a:rect l="0" t="0" r="r" b="b"/>
              <a:pathLst>
                <a:path w="20" h="28">
                  <a:moveTo>
                    <a:pt x="14" y="20"/>
                  </a:moveTo>
                  <a:lnTo>
                    <a:pt x="14" y="20"/>
                  </a:lnTo>
                  <a:lnTo>
                    <a:pt x="16" y="16"/>
                  </a:lnTo>
                  <a:lnTo>
                    <a:pt x="16" y="16"/>
                  </a:lnTo>
                  <a:lnTo>
                    <a:pt x="18" y="12"/>
                  </a:lnTo>
                  <a:lnTo>
                    <a:pt x="18" y="12"/>
                  </a:lnTo>
                  <a:lnTo>
                    <a:pt x="20" y="8"/>
                  </a:lnTo>
                  <a:lnTo>
                    <a:pt x="20" y="8"/>
                  </a:lnTo>
                  <a:lnTo>
                    <a:pt x="18" y="4"/>
                  </a:lnTo>
                  <a:lnTo>
                    <a:pt x="18" y="2"/>
                  </a:lnTo>
                  <a:lnTo>
                    <a:pt x="18" y="2"/>
                  </a:lnTo>
                  <a:lnTo>
                    <a:pt x="14" y="0"/>
                  </a:lnTo>
                  <a:lnTo>
                    <a:pt x="10" y="0"/>
                  </a:lnTo>
                  <a:lnTo>
                    <a:pt x="10" y="0"/>
                  </a:lnTo>
                  <a:lnTo>
                    <a:pt x="4" y="2"/>
                  </a:lnTo>
                  <a:lnTo>
                    <a:pt x="4" y="2"/>
                  </a:lnTo>
                  <a:lnTo>
                    <a:pt x="2" y="4"/>
                  </a:lnTo>
                  <a:lnTo>
                    <a:pt x="2" y="8"/>
                  </a:lnTo>
                  <a:lnTo>
                    <a:pt x="6" y="10"/>
                  </a:lnTo>
                  <a:lnTo>
                    <a:pt x="6" y="10"/>
                  </a:lnTo>
                  <a:lnTo>
                    <a:pt x="8" y="6"/>
                  </a:lnTo>
                  <a:lnTo>
                    <a:pt x="8" y="6"/>
                  </a:lnTo>
                  <a:lnTo>
                    <a:pt x="10" y="4"/>
                  </a:lnTo>
                  <a:lnTo>
                    <a:pt x="10" y="4"/>
                  </a:lnTo>
                  <a:lnTo>
                    <a:pt x="14" y="6"/>
                  </a:lnTo>
                  <a:lnTo>
                    <a:pt x="14" y="6"/>
                  </a:lnTo>
                  <a:lnTo>
                    <a:pt x="14" y="8"/>
                  </a:lnTo>
                  <a:lnTo>
                    <a:pt x="14" y="8"/>
                  </a:lnTo>
                  <a:lnTo>
                    <a:pt x="12" y="12"/>
                  </a:lnTo>
                  <a:lnTo>
                    <a:pt x="12" y="12"/>
                  </a:lnTo>
                  <a:lnTo>
                    <a:pt x="8" y="16"/>
                  </a:lnTo>
                  <a:lnTo>
                    <a:pt x="8" y="16"/>
                  </a:lnTo>
                  <a:lnTo>
                    <a:pt x="2" y="24"/>
                  </a:lnTo>
                  <a:lnTo>
                    <a:pt x="2" y="24"/>
                  </a:lnTo>
                  <a:lnTo>
                    <a:pt x="0" y="28"/>
                  </a:lnTo>
                  <a:lnTo>
                    <a:pt x="20" y="28"/>
                  </a:lnTo>
                  <a:lnTo>
                    <a:pt x="20" y="24"/>
                  </a:lnTo>
                  <a:lnTo>
                    <a:pt x="8" y="24"/>
                  </a:lnTo>
                  <a:lnTo>
                    <a:pt x="8" y="24"/>
                  </a:lnTo>
                  <a:lnTo>
                    <a:pt x="10" y="22"/>
                  </a:lnTo>
                  <a:lnTo>
                    <a:pt x="10" y="22"/>
                  </a:lnTo>
                  <a:lnTo>
                    <a:pt x="14" y="20"/>
                  </a:lnTo>
                  <a:lnTo>
                    <a:pt x="14"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7" name="Freeform 1017"/>
            <p:cNvSpPr>
              <a:spLocks noEditPoints="1"/>
            </p:cNvSpPr>
            <p:nvPr/>
          </p:nvSpPr>
          <p:spPr bwMode="auto">
            <a:xfrm>
              <a:off x="9139238" y="-1782763"/>
              <a:ext cx="44450" cy="44450"/>
            </a:xfrm>
            <a:custGeom>
              <a:avLst/>
              <a:gdLst/>
              <a:ahLst/>
              <a:cxnLst>
                <a:cxn ang="0">
                  <a:pos x="10" y="0"/>
                </a:cxn>
                <a:cxn ang="0">
                  <a:pos x="0" y="28"/>
                </a:cxn>
                <a:cxn ang="0">
                  <a:pos x="6" y="28"/>
                </a:cxn>
                <a:cxn ang="0">
                  <a:pos x="8" y="22"/>
                </a:cxn>
                <a:cxn ang="0">
                  <a:pos x="18" y="22"/>
                </a:cxn>
                <a:cxn ang="0">
                  <a:pos x="22" y="28"/>
                </a:cxn>
                <a:cxn ang="0">
                  <a:pos x="28" y="28"/>
                </a:cxn>
                <a:cxn ang="0">
                  <a:pos x="16" y="0"/>
                </a:cxn>
                <a:cxn ang="0">
                  <a:pos x="10" y="0"/>
                </a:cxn>
                <a:cxn ang="0">
                  <a:pos x="10" y="18"/>
                </a:cxn>
                <a:cxn ang="0">
                  <a:pos x="14" y="6"/>
                </a:cxn>
                <a:cxn ang="0">
                  <a:pos x="18" y="18"/>
                </a:cxn>
                <a:cxn ang="0">
                  <a:pos x="10" y="18"/>
                </a:cxn>
              </a:cxnLst>
              <a:rect l="0" t="0" r="r" b="b"/>
              <a:pathLst>
                <a:path w="28" h="28">
                  <a:moveTo>
                    <a:pt x="10" y="0"/>
                  </a:moveTo>
                  <a:lnTo>
                    <a:pt x="0" y="28"/>
                  </a:lnTo>
                  <a:lnTo>
                    <a:pt x="6" y="28"/>
                  </a:lnTo>
                  <a:lnTo>
                    <a:pt x="8" y="22"/>
                  </a:lnTo>
                  <a:lnTo>
                    <a:pt x="18" y="22"/>
                  </a:lnTo>
                  <a:lnTo>
                    <a:pt x="22" y="28"/>
                  </a:lnTo>
                  <a:lnTo>
                    <a:pt x="28" y="28"/>
                  </a:lnTo>
                  <a:lnTo>
                    <a:pt x="16" y="0"/>
                  </a:lnTo>
                  <a:lnTo>
                    <a:pt x="10" y="0"/>
                  </a:lnTo>
                  <a:close/>
                  <a:moveTo>
                    <a:pt x="10" y="18"/>
                  </a:moveTo>
                  <a:lnTo>
                    <a:pt x="14" y="6"/>
                  </a:lnTo>
                  <a:lnTo>
                    <a:pt x="18" y="18"/>
                  </a:lnTo>
                  <a:lnTo>
                    <a:pt x="10"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8" name="Freeform 1018"/>
            <p:cNvSpPr>
              <a:spLocks/>
            </p:cNvSpPr>
            <p:nvPr/>
          </p:nvSpPr>
          <p:spPr bwMode="auto">
            <a:xfrm>
              <a:off x="10679113" y="-1747838"/>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9" name="Freeform 1019"/>
            <p:cNvSpPr>
              <a:spLocks/>
            </p:cNvSpPr>
            <p:nvPr/>
          </p:nvSpPr>
          <p:spPr bwMode="auto">
            <a:xfrm>
              <a:off x="10742613" y="-1782763"/>
              <a:ext cx="31750" cy="47625"/>
            </a:xfrm>
            <a:custGeom>
              <a:avLst/>
              <a:gdLst/>
              <a:ahLst/>
              <a:cxnLst>
                <a:cxn ang="0">
                  <a:pos x="14" y="14"/>
                </a:cxn>
                <a:cxn ang="0">
                  <a:pos x="14" y="14"/>
                </a:cxn>
                <a:cxn ang="0">
                  <a:pos x="18"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2"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8" y="10"/>
                  </a:lnTo>
                  <a:lnTo>
                    <a:pt x="18" y="8"/>
                  </a:lnTo>
                  <a:lnTo>
                    <a:pt x="18" y="8"/>
                  </a:lnTo>
                  <a:lnTo>
                    <a:pt x="16" y="2"/>
                  </a:lnTo>
                  <a:lnTo>
                    <a:pt x="16" y="2"/>
                  </a:lnTo>
                  <a:lnTo>
                    <a:pt x="14" y="0"/>
                  </a:lnTo>
                  <a:lnTo>
                    <a:pt x="10" y="0"/>
                  </a:lnTo>
                  <a:lnTo>
                    <a:pt x="10" y="0"/>
                  </a:lnTo>
                  <a:lnTo>
                    <a:pt x="6" y="2"/>
                  </a:lnTo>
                  <a:lnTo>
                    <a:pt x="6" y="2"/>
                  </a:lnTo>
                  <a:lnTo>
                    <a:pt x="2" y="4"/>
                  </a:lnTo>
                  <a:lnTo>
                    <a:pt x="2" y="4"/>
                  </a:lnTo>
                  <a:lnTo>
                    <a:pt x="2"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0" name="Freeform 1020"/>
            <p:cNvSpPr>
              <a:spLocks/>
            </p:cNvSpPr>
            <p:nvPr/>
          </p:nvSpPr>
          <p:spPr bwMode="auto">
            <a:xfrm>
              <a:off x="9917113" y="-1782763"/>
              <a:ext cx="38100" cy="69850"/>
            </a:xfrm>
            <a:custGeom>
              <a:avLst/>
              <a:gdLst/>
              <a:ahLst/>
              <a:cxnLst>
                <a:cxn ang="0">
                  <a:pos x="20" y="20"/>
                </a:cxn>
                <a:cxn ang="0">
                  <a:pos x="22" y="16"/>
                </a:cxn>
                <a:cxn ang="0">
                  <a:pos x="24" y="12"/>
                </a:cxn>
                <a:cxn ang="0">
                  <a:pos x="20" y="4"/>
                </a:cxn>
                <a:cxn ang="0">
                  <a:pos x="18" y="2"/>
                </a:cxn>
                <a:cxn ang="0">
                  <a:pos x="10" y="0"/>
                </a:cxn>
                <a:cxn ang="0">
                  <a:pos x="2" y="2"/>
                </a:cxn>
                <a:cxn ang="0">
                  <a:pos x="0" y="6"/>
                </a:cxn>
                <a:cxn ang="0">
                  <a:pos x="0" y="14"/>
                </a:cxn>
                <a:cxn ang="0">
                  <a:pos x="10" y="10"/>
                </a:cxn>
                <a:cxn ang="0">
                  <a:pos x="10" y="8"/>
                </a:cxn>
                <a:cxn ang="0">
                  <a:pos x="12" y="6"/>
                </a:cxn>
                <a:cxn ang="0">
                  <a:pos x="14" y="8"/>
                </a:cxn>
                <a:cxn ang="0">
                  <a:pos x="14" y="10"/>
                </a:cxn>
                <a:cxn ang="0">
                  <a:pos x="14" y="12"/>
                </a:cxn>
                <a:cxn ang="0">
                  <a:pos x="14" y="16"/>
                </a:cxn>
                <a:cxn ang="0">
                  <a:pos x="12" y="16"/>
                </a:cxn>
                <a:cxn ang="0">
                  <a:pos x="8" y="24"/>
                </a:cxn>
                <a:cxn ang="0">
                  <a:pos x="12" y="24"/>
                </a:cxn>
                <a:cxn ang="0">
                  <a:pos x="14" y="26"/>
                </a:cxn>
                <a:cxn ang="0">
                  <a:pos x="14" y="28"/>
                </a:cxn>
                <a:cxn ang="0">
                  <a:pos x="14" y="32"/>
                </a:cxn>
                <a:cxn ang="0">
                  <a:pos x="14"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8" y="2"/>
                  </a:lnTo>
                  <a:lnTo>
                    <a:pt x="10" y="0"/>
                  </a:lnTo>
                  <a:lnTo>
                    <a:pt x="10" y="0"/>
                  </a:lnTo>
                  <a:lnTo>
                    <a:pt x="6" y="0"/>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4" y="8"/>
                  </a:lnTo>
                  <a:lnTo>
                    <a:pt x="14" y="8"/>
                  </a:lnTo>
                  <a:lnTo>
                    <a:pt x="14" y="10"/>
                  </a:lnTo>
                  <a:lnTo>
                    <a:pt x="14" y="12"/>
                  </a:lnTo>
                  <a:lnTo>
                    <a:pt x="14" y="12"/>
                  </a:lnTo>
                  <a:lnTo>
                    <a:pt x="14" y="16"/>
                  </a:lnTo>
                  <a:lnTo>
                    <a:pt x="14" y="16"/>
                  </a:lnTo>
                  <a:lnTo>
                    <a:pt x="12" y="16"/>
                  </a:lnTo>
                  <a:lnTo>
                    <a:pt x="12" y="16"/>
                  </a:lnTo>
                  <a:lnTo>
                    <a:pt x="8" y="18"/>
                  </a:lnTo>
                  <a:lnTo>
                    <a:pt x="8" y="24"/>
                  </a:lnTo>
                  <a:lnTo>
                    <a:pt x="8" y="24"/>
                  </a:lnTo>
                  <a:lnTo>
                    <a:pt x="12" y="24"/>
                  </a:lnTo>
                  <a:lnTo>
                    <a:pt x="12" y="24"/>
                  </a:lnTo>
                  <a:lnTo>
                    <a:pt x="14" y="26"/>
                  </a:lnTo>
                  <a:lnTo>
                    <a:pt x="14" y="26"/>
                  </a:lnTo>
                  <a:lnTo>
                    <a:pt x="14" y="28"/>
                  </a:lnTo>
                  <a:lnTo>
                    <a:pt x="14" y="32"/>
                  </a:lnTo>
                  <a:lnTo>
                    <a:pt x="14" y="32"/>
                  </a:lnTo>
                  <a:lnTo>
                    <a:pt x="14" y="36"/>
                  </a:lnTo>
                  <a:lnTo>
                    <a:pt x="14"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1" name="Freeform 1021"/>
            <p:cNvSpPr>
              <a:spLocks/>
            </p:cNvSpPr>
            <p:nvPr/>
          </p:nvSpPr>
          <p:spPr bwMode="auto">
            <a:xfrm>
              <a:off x="9237663" y="-1779588"/>
              <a:ext cx="92075" cy="69850"/>
            </a:xfrm>
            <a:custGeom>
              <a:avLst/>
              <a:gdLst/>
              <a:ahLst/>
              <a:cxnLst>
                <a:cxn ang="0">
                  <a:pos x="0" y="44"/>
                </a:cxn>
                <a:cxn ang="0">
                  <a:pos x="12" y="44"/>
                </a:cxn>
                <a:cxn ang="0">
                  <a:pos x="12" y="24"/>
                </a:cxn>
                <a:cxn ang="0">
                  <a:pos x="22" y="24"/>
                </a:cxn>
                <a:cxn ang="0">
                  <a:pos x="22" y="44"/>
                </a:cxn>
                <a:cxn ang="0">
                  <a:pos x="22" y="44"/>
                </a:cxn>
                <a:cxn ang="0">
                  <a:pos x="36" y="44"/>
                </a:cxn>
                <a:cxn ang="0">
                  <a:pos x="36" y="24"/>
                </a:cxn>
                <a:cxn ang="0">
                  <a:pos x="46" y="24"/>
                </a:cxn>
                <a:cxn ang="0">
                  <a:pos x="46" y="44"/>
                </a:cxn>
                <a:cxn ang="0">
                  <a:pos x="46" y="44"/>
                </a:cxn>
                <a:cxn ang="0">
                  <a:pos x="58" y="44"/>
                </a:cxn>
                <a:cxn ang="0">
                  <a:pos x="58" y="0"/>
                </a:cxn>
                <a:cxn ang="0">
                  <a:pos x="58" y="0"/>
                </a:cxn>
                <a:cxn ang="0">
                  <a:pos x="0" y="0"/>
                </a:cxn>
                <a:cxn ang="0">
                  <a:pos x="0" y="44"/>
                </a:cxn>
              </a:cxnLst>
              <a:rect l="0" t="0" r="r" b="b"/>
              <a:pathLst>
                <a:path w="58" h="44">
                  <a:moveTo>
                    <a:pt x="0" y="44"/>
                  </a:moveTo>
                  <a:lnTo>
                    <a:pt x="12" y="44"/>
                  </a:lnTo>
                  <a:lnTo>
                    <a:pt x="12" y="24"/>
                  </a:lnTo>
                  <a:lnTo>
                    <a:pt x="22" y="24"/>
                  </a:lnTo>
                  <a:lnTo>
                    <a:pt x="22" y="44"/>
                  </a:lnTo>
                  <a:lnTo>
                    <a:pt x="22" y="44"/>
                  </a:lnTo>
                  <a:lnTo>
                    <a:pt x="36" y="44"/>
                  </a:lnTo>
                  <a:lnTo>
                    <a:pt x="36" y="24"/>
                  </a:lnTo>
                  <a:lnTo>
                    <a:pt x="46" y="24"/>
                  </a:lnTo>
                  <a:lnTo>
                    <a:pt x="46" y="44"/>
                  </a:lnTo>
                  <a:lnTo>
                    <a:pt x="46" y="44"/>
                  </a:lnTo>
                  <a:lnTo>
                    <a:pt x="58" y="44"/>
                  </a:lnTo>
                  <a:lnTo>
                    <a:pt x="58" y="0"/>
                  </a:lnTo>
                  <a:lnTo>
                    <a:pt x="58"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2" name="Freeform 1022"/>
            <p:cNvSpPr>
              <a:spLocks/>
            </p:cNvSpPr>
            <p:nvPr/>
          </p:nvSpPr>
          <p:spPr bwMode="auto">
            <a:xfrm>
              <a:off x="93487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3" name="Freeform 1023"/>
            <p:cNvSpPr>
              <a:spLocks/>
            </p:cNvSpPr>
            <p:nvPr/>
          </p:nvSpPr>
          <p:spPr bwMode="auto">
            <a:xfrm>
              <a:off x="9383713" y="-1779588"/>
              <a:ext cx="57150" cy="69850"/>
            </a:xfrm>
            <a:custGeom>
              <a:avLst/>
              <a:gdLst/>
              <a:ahLst/>
              <a:cxnLst>
                <a:cxn ang="0">
                  <a:pos x="24" y="24"/>
                </a:cxn>
                <a:cxn ang="0">
                  <a:pos x="14" y="24"/>
                </a:cxn>
                <a:cxn ang="0">
                  <a:pos x="14" y="0"/>
                </a:cxn>
                <a:cxn ang="0">
                  <a:pos x="14"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4" y="24"/>
                  </a:lnTo>
                  <a:lnTo>
                    <a:pt x="14" y="0"/>
                  </a:lnTo>
                  <a:lnTo>
                    <a:pt x="14"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4" name="Freeform 1024"/>
            <p:cNvSpPr>
              <a:spLocks/>
            </p:cNvSpPr>
            <p:nvPr/>
          </p:nvSpPr>
          <p:spPr bwMode="auto">
            <a:xfrm>
              <a:off x="94599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5" name="Freeform 1025"/>
            <p:cNvSpPr>
              <a:spLocks/>
            </p:cNvSpPr>
            <p:nvPr/>
          </p:nvSpPr>
          <p:spPr bwMode="auto">
            <a:xfrm>
              <a:off x="9513888" y="-1779588"/>
              <a:ext cx="76200" cy="69850"/>
            </a:xfrm>
            <a:custGeom>
              <a:avLst/>
              <a:gdLst/>
              <a:ahLst/>
              <a:cxnLst>
                <a:cxn ang="0">
                  <a:pos x="36" y="24"/>
                </a:cxn>
                <a:cxn ang="0">
                  <a:pos x="24" y="24"/>
                </a:cxn>
                <a:cxn ang="0">
                  <a:pos x="24" y="24"/>
                </a:cxn>
                <a:cxn ang="0">
                  <a:pos x="24" y="0"/>
                </a:cxn>
                <a:cxn ang="0">
                  <a:pos x="24" y="0"/>
                </a:cxn>
                <a:cxn ang="0">
                  <a:pos x="12" y="0"/>
                </a:cxn>
                <a:cxn ang="0">
                  <a:pos x="12" y="0"/>
                </a:cxn>
                <a:cxn ang="0">
                  <a:pos x="12" y="24"/>
                </a:cxn>
                <a:cxn ang="0">
                  <a:pos x="0" y="24"/>
                </a:cxn>
                <a:cxn ang="0">
                  <a:pos x="0" y="24"/>
                </a:cxn>
                <a:cxn ang="0">
                  <a:pos x="0" y="44"/>
                </a:cxn>
                <a:cxn ang="0">
                  <a:pos x="0" y="44"/>
                </a:cxn>
                <a:cxn ang="0">
                  <a:pos x="14" y="44"/>
                </a:cxn>
                <a:cxn ang="0">
                  <a:pos x="14" y="44"/>
                </a:cxn>
                <a:cxn ang="0">
                  <a:pos x="14" y="24"/>
                </a:cxn>
                <a:cxn ang="0">
                  <a:pos x="24" y="24"/>
                </a:cxn>
                <a:cxn ang="0">
                  <a:pos x="24" y="24"/>
                </a:cxn>
                <a:cxn ang="0">
                  <a:pos x="24" y="44"/>
                </a:cxn>
                <a:cxn ang="0">
                  <a:pos x="24" y="44"/>
                </a:cxn>
                <a:cxn ang="0">
                  <a:pos x="36" y="44"/>
                </a:cxn>
                <a:cxn ang="0">
                  <a:pos x="36" y="44"/>
                </a:cxn>
                <a:cxn ang="0">
                  <a:pos x="36" y="24"/>
                </a:cxn>
                <a:cxn ang="0">
                  <a:pos x="48" y="24"/>
                </a:cxn>
                <a:cxn ang="0">
                  <a:pos x="48" y="24"/>
                </a:cxn>
                <a:cxn ang="0">
                  <a:pos x="48" y="0"/>
                </a:cxn>
                <a:cxn ang="0">
                  <a:pos x="48" y="0"/>
                </a:cxn>
                <a:cxn ang="0">
                  <a:pos x="36" y="0"/>
                </a:cxn>
                <a:cxn ang="0">
                  <a:pos x="36" y="0"/>
                </a:cxn>
                <a:cxn ang="0">
                  <a:pos x="36" y="24"/>
                </a:cxn>
                <a:cxn ang="0">
                  <a:pos x="36" y="24"/>
                </a:cxn>
              </a:cxnLst>
              <a:rect l="0" t="0" r="r" b="b"/>
              <a:pathLst>
                <a:path w="48" h="44">
                  <a:moveTo>
                    <a:pt x="36" y="24"/>
                  </a:moveTo>
                  <a:lnTo>
                    <a:pt x="24" y="24"/>
                  </a:lnTo>
                  <a:lnTo>
                    <a:pt x="24" y="24"/>
                  </a:lnTo>
                  <a:lnTo>
                    <a:pt x="24" y="0"/>
                  </a:lnTo>
                  <a:lnTo>
                    <a:pt x="24" y="0"/>
                  </a:lnTo>
                  <a:lnTo>
                    <a:pt x="12" y="0"/>
                  </a:lnTo>
                  <a:lnTo>
                    <a:pt x="12" y="0"/>
                  </a:lnTo>
                  <a:lnTo>
                    <a:pt x="12" y="24"/>
                  </a:lnTo>
                  <a:lnTo>
                    <a:pt x="0" y="24"/>
                  </a:lnTo>
                  <a:lnTo>
                    <a:pt x="0" y="24"/>
                  </a:lnTo>
                  <a:lnTo>
                    <a:pt x="0" y="44"/>
                  </a:lnTo>
                  <a:lnTo>
                    <a:pt x="0" y="44"/>
                  </a:lnTo>
                  <a:lnTo>
                    <a:pt x="14" y="44"/>
                  </a:lnTo>
                  <a:lnTo>
                    <a:pt x="14" y="44"/>
                  </a:lnTo>
                  <a:lnTo>
                    <a:pt x="14" y="24"/>
                  </a:lnTo>
                  <a:lnTo>
                    <a:pt x="24" y="24"/>
                  </a:lnTo>
                  <a:lnTo>
                    <a:pt x="24" y="24"/>
                  </a:lnTo>
                  <a:lnTo>
                    <a:pt x="24" y="44"/>
                  </a:lnTo>
                  <a:lnTo>
                    <a:pt x="24" y="44"/>
                  </a:lnTo>
                  <a:lnTo>
                    <a:pt x="36" y="44"/>
                  </a:lnTo>
                  <a:lnTo>
                    <a:pt x="36" y="44"/>
                  </a:lnTo>
                  <a:lnTo>
                    <a:pt x="36" y="24"/>
                  </a:lnTo>
                  <a:lnTo>
                    <a:pt x="48" y="24"/>
                  </a:lnTo>
                  <a:lnTo>
                    <a:pt x="48" y="24"/>
                  </a:lnTo>
                  <a:lnTo>
                    <a:pt x="48" y="0"/>
                  </a:lnTo>
                  <a:lnTo>
                    <a:pt x="48" y="0"/>
                  </a:lnTo>
                  <a:lnTo>
                    <a:pt x="36" y="0"/>
                  </a:lnTo>
                  <a:lnTo>
                    <a:pt x="36" y="0"/>
                  </a:lnTo>
                  <a:lnTo>
                    <a:pt x="36" y="24"/>
                  </a:lnTo>
                  <a:lnTo>
                    <a:pt x="36"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6" name="Freeform 1026"/>
            <p:cNvSpPr>
              <a:spLocks/>
            </p:cNvSpPr>
            <p:nvPr/>
          </p:nvSpPr>
          <p:spPr bwMode="auto">
            <a:xfrm>
              <a:off x="9494838"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7" name="Freeform 1027"/>
            <p:cNvSpPr>
              <a:spLocks/>
            </p:cNvSpPr>
            <p:nvPr/>
          </p:nvSpPr>
          <p:spPr bwMode="auto">
            <a:xfrm>
              <a:off x="960596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8" name="Freeform 1028"/>
            <p:cNvSpPr>
              <a:spLocks/>
            </p:cNvSpPr>
            <p:nvPr/>
          </p:nvSpPr>
          <p:spPr bwMode="auto">
            <a:xfrm>
              <a:off x="96440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39" name="Freeform 1029"/>
            <p:cNvSpPr>
              <a:spLocks/>
            </p:cNvSpPr>
            <p:nvPr/>
          </p:nvSpPr>
          <p:spPr bwMode="auto">
            <a:xfrm>
              <a:off x="96821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0" name="Freeform 1030"/>
            <p:cNvSpPr>
              <a:spLocks/>
            </p:cNvSpPr>
            <p:nvPr/>
          </p:nvSpPr>
          <p:spPr bwMode="auto">
            <a:xfrm>
              <a:off x="9717088"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1" name="Freeform 1031"/>
            <p:cNvSpPr>
              <a:spLocks/>
            </p:cNvSpPr>
            <p:nvPr/>
          </p:nvSpPr>
          <p:spPr bwMode="auto">
            <a:xfrm>
              <a:off x="9755188" y="-1779588"/>
              <a:ext cx="57150" cy="66675"/>
            </a:xfrm>
            <a:custGeom>
              <a:avLst/>
              <a:gdLst/>
              <a:ahLst/>
              <a:cxnLst>
                <a:cxn ang="0">
                  <a:pos x="0" y="42"/>
                </a:cxn>
                <a:cxn ang="0">
                  <a:pos x="0" y="42"/>
                </a:cxn>
                <a:cxn ang="0">
                  <a:pos x="12" y="42"/>
                </a:cxn>
                <a:cxn ang="0">
                  <a:pos x="12"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2" y="42"/>
                  </a:lnTo>
                  <a:lnTo>
                    <a:pt x="12"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2" name="Freeform 1032"/>
            <p:cNvSpPr>
              <a:spLocks/>
            </p:cNvSpPr>
            <p:nvPr/>
          </p:nvSpPr>
          <p:spPr bwMode="auto">
            <a:xfrm>
              <a:off x="10063163" y="-1779588"/>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8" y="24"/>
                </a:cxn>
                <a:cxn ang="0">
                  <a:pos x="48" y="44"/>
                </a:cxn>
                <a:cxn ang="0">
                  <a:pos x="48" y="44"/>
                </a:cxn>
                <a:cxn ang="0">
                  <a:pos x="60" y="44"/>
                </a:cxn>
                <a:cxn ang="0">
                  <a:pos x="60" y="0"/>
                </a:cxn>
                <a:cxn ang="0">
                  <a:pos x="60" y="0"/>
                </a:cxn>
                <a:cxn ang="0">
                  <a:pos x="0" y="0"/>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8" y="24"/>
                  </a:lnTo>
                  <a:lnTo>
                    <a:pt x="48" y="44"/>
                  </a:lnTo>
                  <a:lnTo>
                    <a:pt x="48" y="44"/>
                  </a:lnTo>
                  <a:lnTo>
                    <a:pt x="60" y="44"/>
                  </a:lnTo>
                  <a:lnTo>
                    <a:pt x="60" y="0"/>
                  </a:lnTo>
                  <a:lnTo>
                    <a:pt x="60"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3" name="Freeform 1033"/>
            <p:cNvSpPr>
              <a:spLocks/>
            </p:cNvSpPr>
            <p:nvPr/>
          </p:nvSpPr>
          <p:spPr bwMode="auto">
            <a:xfrm>
              <a:off x="101742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4" name="Freeform 1034"/>
            <p:cNvSpPr>
              <a:spLocks/>
            </p:cNvSpPr>
            <p:nvPr/>
          </p:nvSpPr>
          <p:spPr bwMode="auto">
            <a:xfrm>
              <a:off x="10212388" y="-1779588"/>
              <a:ext cx="57150" cy="69850"/>
            </a:xfrm>
            <a:custGeom>
              <a:avLst/>
              <a:gdLst/>
              <a:ahLst/>
              <a:cxnLst>
                <a:cxn ang="0">
                  <a:pos x="24" y="24"/>
                </a:cxn>
                <a:cxn ang="0">
                  <a:pos x="12" y="24"/>
                </a:cxn>
                <a:cxn ang="0">
                  <a:pos x="12" y="0"/>
                </a:cxn>
                <a:cxn ang="0">
                  <a:pos x="12"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2" y="24"/>
                  </a:lnTo>
                  <a:lnTo>
                    <a:pt x="12" y="0"/>
                  </a:lnTo>
                  <a:lnTo>
                    <a:pt x="12"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5" name="Freeform 1035"/>
            <p:cNvSpPr>
              <a:spLocks/>
            </p:cNvSpPr>
            <p:nvPr/>
          </p:nvSpPr>
          <p:spPr bwMode="auto">
            <a:xfrm>
              <a:off x="102854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6" name="Freeform 1036"/>
            <p:cNvSpPr>
              <a:spLocks/>
            </p:cNvSpPr>
            <p:nvPr/>
          </p:nvSpPr>
          <p:spPr bwMode="auto">
            <a:xfrm>
              <a:off x="10342563" y="-1779588"/>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7" name="Freeform 1037"/>
            <p:cNvSpPr>
              <a:spLocks/>
            </p:cNvSpPr>
            <p:nvPr/>
          </p:nvSpPr>
          <p:spPr bwMode="auto">
            <a:xfrm>
              <a:off x="10323513"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8" name="Freeform 1038"/>
            <p:cNvSpPr>
              <a:spLocks/>
            </p:cNvSpPr>
            <p:nvPr/>
          </p:nvSpPr>
          <p:spPr bwMode="auto">
            <a:xfrm>
              <a:off x="1043463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49" name="Freeform 1039"/>
            <p:cNvSpPr>
              <a:spLocks/>
            </p:cNvSpPr>
            <p:nvPr/>
          </p:nvSpPr>
          <p:spPr bwMode="auto">
            <a:xfrm>
              <a:off x="10469563" y="-1779588"/>
              <a:ext cx="22225" cy="69850"/>
            </a:xfrm>
            <a:custGeom>
              <a:avLst/>
              <a:gdLst/>
              <a:ahLst/>
              <a:cxnLst>
                <a:cxn ang="0">
                  <a:pos x="0" y="44"/>
                </a:cxn>
                <a:cxn ang="0">
                  <a:pos x="0" y="44"/>
                </a:cxn>
                <a:cxn ang="0">
                  <a:pos x="14" y="44"/>
                </a:cxn>
                <a:cxn ang="0">
                  <a:pos x="14" y="44"/>
                </a:cxn>
                <a:cxn ang="0">
                  <a:pos x="14" y="0"/>
                </a:cxn>
                <a:cxn ang="0">
                  <a:pos x="14" y="0"/>
                </a:cxn>
                <a:cxn ang="0">
                  <a:pos x="0" y="0"/>
                </a:cxn>
                <a:cxn ang="0">
                  <a:pos x="0" y="0"/>
                </a:cxn>
                <a:cxn ang="0">
                  <a:pos x="0" y="44"/>
                </a:cxn>
                <a:cxn ang="0">
                  <a:pos x="0" y="44"/>
                </a:cxn>
              </a:cxnLst>
              <a:rect l="0" t="0" r="r" b="b"/>
              <a:pathLst>
                <a:path w="14" h="44">
                  <a:moveTo>
                    <a:pt x="0" y="44"/>
                  </a:moveTo>
                  <a:lnTo>
                    <a:pt x="0" y="44"/>
                  </a:lnTo>
                  <a:lnTo>
                    <a:pt x="14" y="44"/>
                  </a:lnTo>
                  <a:lnTo>
                    <a:pt x="14" y="44"/>
                  </a:lnTo>
                  <a:lnTo>
                    <a:pt x="14" y="0"/>
                  </a:lnTo>
                  <a:lnTo>
                    <a:pt x="14"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0" name="Freeform 1040"/>
            <p:cNvSpPr>
              <a:spLocks/>
            </p:cNvSpPr>
            <p:nvPr/>
          </p:nvSpPr>
          <p:spPr bwMode="auto">
            <a:xfrm>
              <a:off x="105076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1" name="Freeform 1041"/>
            <p:cNvSpPr>
              <a:spLocks/>
            </p:cNvSpPr>
            <p:nvPr/>
          </p:nvSpPr>
          <p:spPr bwMode="auto">
            <a:xfrm>
              <a:off x="105457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2" name="Freeform 1042"/>
            <p:cNvSpPr>
              <a:spLocks/>
            </p:cNvSpPr>
            <p:nvPr/>
          </p:nvSpPr>
          <p:spPr bwMode="auto">
            <a:xfrm>
              <a:off x="10580688" y="-1779588"/>
              <a:ext cx="57150" cy="66675"/>
            </a:xfrm>
            <a:custGeom>
              <a:avLst/>
              <a:gdLst/>
              <a:ahLst/>
              <a:cxnLst>
                <a:cxn ang="0">
                  <a:pos x="0" y="42"/>
                </a:cxn>
                <a:cxn ang="0">
                  <a:pos x="0" y="42"/>
                </a:cxn>
                <a:cxn ang="0">
                  <a:pos x="14" y="42"/>
                </a:cxn>
                <a:cxn ang="0">
                  <a:pos x="14"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4" y="42"/>
                  </a:lnTo>
                  <a:lnTo>
                    <a:pt x="14"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3" name="Freeform 1043"/>
            <p:cNvSpPr>
              <a:spLocks/>
            </p:cNvSpPr>
            <p:nvPr/>
          </p:nvSpPr>
          <p:spPr bwMode="auto">
            <a:xfrm>
              <a:off x="10298113" y="-4021138"/>
              <a:ext cx="50800" cy="47625"/>
            </a:xfrm>
            <a:custGeom>
              <a:avLst/>
              <a:gdLst/>
              <a:ahLst/>
              <a:cxnLst>
                <a:cxn ang="0">
                  <a:pos x="22" y="24"/>
                </a:cxn>
                <a:cxn ang="0">
                  <a:pos x="16" y="24"/>
                </a:cxn>
                <a:cxn ang="0">
                  <a:pos x="10" y="24"/>
                </a:cxn>
                <a:cxn ang="0">
                  <a:pos x="0" y="20"/>
                </a:cxn>
                <a:cxn ang="0">
                  <a:pos x="2" y="24"/>
                </a:cxn>
                <a:cxn ang="0">
                  <a:pos x="4" y="28"/>
                </a:cxn>
                <a:cxn ang="0">
                  <a:pos x="16" y="30"/>
                </a:cxn>
                <a:cxn ang="0">
                  <a:pos x="24" y="28"/>
                </a:cxn>
                <a:cxn ang="0">
                  <a:pos x="30" y="26"/>
                </a:cxn>
                <a:cxn ang="0">
                  <a:pos x="32" y="20"/>
                </a:cxn>
                <a:cxn ang="0">
                  <a:pos x="30" y="16"/>
                </a:cxn>
                <a:cxn ang="0">
                  <a:pos x="26" y="12"/>
                </a:cxn>
                <a:cxn ang="0">
                  <a:pos x="18" y="10"/>
                </a:cxn>
                <a:cxn ang="0">
                  <a:pos x="10" y="8"/>
                </a:cxn>
                <a:cxn ang="0">
                  <a:pos x="8" y="8"/>
                </a:cxn>
                <a:cxn ang="0">
                  <a:pos x="10" y="6"/>
                </a:cxn>
                <a:cxn ang="0">
                  <a:pos x="16" y="4"/>
                </a:cxn>
                <a:cxn ang="0">
                  <a:pos x="20" y="6"/>
                </a:cxn>
                <a:cxn ang="0">
                  <a:pos x="22" y="8"/>
                </a:cxn>
                <a:cxn ang="0">
                  <a:pos x="32" y="8"/>
                </a:cxn>
                <a:cxn ang="0">
                  <a:pos x="28" y="2"/>
                </a:cxn>
                <a:cxn ang="0">
                  <a:pos x="22" y="0"/>
                </a:cxn>
                <a:cxn ang="0">
                  <a:pos x="16" y="0"/>
                </a:cxn>
                <a:cxn ang="0">
                  <a:pos x="8" y="0"/>
                </a:cxn>
                <a:cxn ang="0">
                  <a:pos x="2" y="4"/>
                </a:cxn>
                <a:cxn ang="0">
                  <a:pos x="2" y="8"/>
                </a:cxn>
                <a:cxn ang="0">
                  <a:pos x="4" y="14"/>
                </a:cxn>
                <a:cxn ang="0">
                  <a:pos x="14" y="16"/>
                </a:cxn>
                <a:cxn ang="0">
                  <a:pos x="20" y="18"/>
                </a:cxn>
                <a:cxn ang="0">
                  <a:pos x="24" y="18"/>
                </a:cxn>
                <a:cxn ang="0">
                  <a:pos x="24" y="20"/>
                </a:cxn>
                <a:cxn ang="0">
                  <a:pos x="22" y="24"/>
                </a:cxn>
              </a:cxnLst>
              <a:rect l="0" t="0" r="r" b="b"/>
              <a:pathLst>
                <a:path w="32" h="30">
                  <a:moveTo>
                    <a:pt x="22" y="24"/>
                  </a:moveTo>
                  <a:lnTo>
                    <a:pt x="22" y="24"/>
                  </a:lnTo>
                  <a:lnTo>
                    <a:pt x="16" y="24"/>
                  </a:lnTo>
                  <a:lnTo>
                    <a:pt x="16" y="24"/>
                  </a:lnTo>
                  <a:lnTo>
                    <a:pt x="10" y="24"/>
                  </a:lnTo>
                  <a:lnTo>
                    <a:pt x="10" y="24"/>
                  </a:lnTo>
                  <a:lnTo>
                    <a:pt x="8" y="20"/>
                  </a:lnTo>
                  <a:lnTo>
                    <a:pt x="0" y="20"/>
                  </a:lnTo>
                  <a:lnTo>
                    <a:pt x="0" y="20"/>
                  </a:lnTo>
                  <a:lnTo>
                    <a:pt x="2" y="24"/>
                  </a:lnTo>
                  <a:lnTo>
                    <a:pt x="4" y="28"/>
                  </a:lnTo>
                  <a:lnTo>
                    <a:pt x="4" y="28"/>
                  </a:lnTo>
                  <a:lnTo>
                    <a:pt x="10" y="30"/>
                  </a:lnTo>
                  <a:lnTo>
                    <a:pt x="16" y="30"/>
                  </a:lnTo>
                  <a:lnTo>
                    <a:pt x="16" y="30"/>
                  </a:lnTo>
                  <a:lnTo>
                    <a:pt x="24" y="28"/>
                  </a:lnTo>
                  <a:lnTo>
                    <a:pt x="24" y="28"/>
                  </a:lnTo>
                  <a:lnTo>
                    <a:pt x="30" y="26"/>
                  </a:lnTo>
                  <a:lnTo>
                    <a:pt x="30" y="26"/>
                  </a:lnTo>
                  <a:lnTo>
                    <a:pt x="32" y="20"/>
                  </a:lnTo>
                  <a:lnTo>
                    <a:pt x="32" y="20"/>
                  </a:lnTo>
                  <a:lnTo>
                    <a:pt x="30" y="16"/>
                  </a:lnTo>
                  <a:lnTo>
                    <a:pt x="30" y="16"/>
                  </a:lnTo>
                  <a:lnTo>
                    <a:pt x="26" y="12"/>
                  </a:lnTo>
                  <a:lnTo>
                    <a:pt x="26" y="12"/>
                  </a:lnTo>
                  <a:lnTo>
                    <a:pt x="18" y="10"/>
                  </a:lnTo>
                  <a:lnTo>
                    <a:pt x="18" y="10"/>
                  </a:lnTo>
                  <a:lnTo>
                    <a:pt x="10" y="8"/>
                  </a:lnTo>
                  <a:lnTo>
                    <a:pt x="10" y="8"/>
                  </a:lnTo>
                  <a:lnTo>
                    <a:pt x="8" y="8"/>
                  </a:lnTo>
                  <a:lnTo>
                    <a:pt x="8" y="8"/>
                  </a:lnTo>
                  <a:lnTo>
                    <a:pt x="10" y="6"/>
                  </a:lnTo>
                  <a:lnTo>
                    <a:pt x="10" y="6"/>
                  </a:lnTo>
                  <a:lnTo>
                    <a:pt x="16" y="4"/>
                  </a:lnTo>
                  <a:lnTo>
                    <a:pt x="16" y="4"/>
                  </a:lnTo>
                  <a:lnTo>
                    <a:pt x="20" y="6"/>
                  </a:lnTo>
                  <a:lnTo>
                    <a:pt x="20" y="6"/>
                  </a:lnTo>
                  <a:lnTo>
                    <a:pt x="22" y="8"/>
                  </a:lnTo>
                  <a:lnTo>
                    <a:pt x="32" y="8"/>
                  </a:lnTo>
                  <a:lnTo>
                    <a:pt x="32" y="8"/>
                  </a:lnTo>
                  <a:lnTo>
                    <a:pt x="30" y="4"/>
                  </a:lnTo>
                  <a:lnTo>
                    <a:pt x="28" y="2"/>
                  </a:lnTo>
                  <a:lnTo>
                    <a:pt x="28" y="2"/>
                  </a:lnTo>
                  <a:lnTo>
                    <a:pt x="22" y="0"/>
                  </a:lnTo>
                  <a:lnTo>
                    <a:pt x="16" y="0"/>
                  </a:lnTo>
                  <a:lnTo>
                    <a:pt x="16" y="0"/>
                  </a:lnTo>
                  <a:lnTo>
                    <a:pt x="8" y="0"/>
                  </a:lnTo>
                  <a:lnTo>
                    <a:pt x="8" y="0"/>
                  </a:lnTo>
                  <a:lnTo>
                    <a:pt x="2" y="4"/>
                  </a:lnTo>
                  <a:lnTo>
                    <a:pt x="2" y="4"/>
                  </a:lnTo>
                  <a:lnTo>
                    <a:pt x="2" y="8"/>
                  </a:lnTo>
                  <a:lnTo>
                    <a:pt x="2" y="8"/>
                  </a:lnTo>
                  <a:lnTo>
                    <a:pt x="2" y="10"/>
                  </a:lnTo>
                  <a:lnTo>
                    <a:pt x="4" y="14"/>
                  </a:lnTo>
                  <a:lnTo>
                    <a:pt x="4" y="14"/>
                  </a:lnTo>
                  <a:lnTo>
                    <a:pt x="14" y="16"/>
                  </a:lnTo>
                  <a:lnTo>
                    <a:pt x="14" y="16"/>
                  </a:lnTo>
                  <a:lnTo>
                    <a:pt x="20" y="18"/>
                  </a:lnTo>
                  <a:lnTo>
                    <a:pt x="20" y="18"/>
                  </a:lnTo>
                  <a:lnTo>
                    <a:pt x="24" y="18"/>
                  </a:lnTo>
                  <a:lnTo>
                    <a:pt x="24" y="18"/>
                  </a:lnTo>
                  <a:lnTo>
                    <a:pt x="24" y="20"/>
                  </a:lnTo>
                  <a:lnTo>
                    <a:pt x="24" y="20"/>
                  </a:lnTo>
                  <a:lnTo>
                    <a:pt x="22" y="24"/>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4" name="Freeform 1044"/>
            <p:cNvSpPr>
              <a:spLocks/>
            </p:cNvSpPr>
            <p:nvPr/>
          </p:nvSpPr>
          <p:spPr bwMode="auto">
            <a:xfrm>
              <a:off x="9758363" y="-4021138"/>
              <a:ext cx="15875" cy="31750"/>
            </a:xfrm>
            <a:custGeom>
              <a:avLst/>
              <a:gdLst/>
              <a:ahLst/>
              <a:cxnLst>
                <a:cxn ang="0">
                  <a:pos x="2" y="20"/>
                </a:cxn>
                <a:cxn ang="0">
                  <a:pos x="2" y="20"/>
                </a:cxn>
                <a:cxn ang="0">
                  <a:pos x="4" y="20"/>
                </a:cxn>
                <a:cxn ang="0">
                  <a:pos x="4" y="20"/>
                </a:cxn>
                <a:cxn ang="0">
                  <a:pos x="8" y="20"/>
                </a:cxn>
                <a:cxn ang="0">
                  <a:pos x="8" y="20"/>
                </a:cxn>
                <a:cxn ang="0">
                  <a:pos x="10" y="18"/>
                </a:cxn>
                <a:cxn ang="0">
                  <a:pos x="10" y="18"/>
                </a:cxn>
                <a:cxn ang="0">
                  <a:pos x="10" y="10"/>
                </a:cxn>
                <a:cxn ang="0">
                  <a:pos x="10" y="10"/>
                </a:cxn>
                <a:cxn ang="0">
                  <a:pos x="10" y="2"/>
                </a:cxn>
                <a:cxn ang="0">
                  <a:pos x="10"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10" y="18"/>
                  </a:lnTo>
                  <a:lnTo>
                    <a:pt x="10" y="18"/>
                  </a:lnTo>
                  <a:lnTo>
                    <a:pt x="10" y="10"/>
                  </a:lnTo>
                  <a:lnTo>
                    <a:pt x="10" y="10"/>
                  </a:lnTo>
                  <a:lnTo>
                    <a:pt x="10" y="2"/>
                  </a:lnTo>
                  <a:lnTo>
                    <a:pt x="10"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5" name="Freeform 1045"/>
            <p:cNvSpPr>
              <a:spLocks/>
            </p:cNvSpPr>
            <p:nvPr/>
          </p:nvSpPr>
          <p:spPr bwMode="auto">
            <a:xfrm>
              <a:off x="10225088" y="-4014788"/>
              <a:ext cx="15875" cy="31750"/>
            </a:xfrm>
            <a:custGeom>
              <a:avLst/>
              <a:gdLst/>
              <a:ahLst/>
              <a:cxnLst>
                <a:cxn ang="0">
                  <a:pos x="4" y="20"/>
                </a:cxn>
                <a:cxn ang="0">
                  <a:pos x="4" y="20"/>
                </a:cxn>
                <a:cxn ang="0">
                  <a:pos x="6" y="20"/>
                </a:cxn>
                <a:cxn ang="0">
                  <a:pos x="6" y="20"/>
                </a:cxn>
                <a:cxn ang="0">
                  <a:pos x="8" y="20"/>
                </a:cxn>
                <a:cxn ang="0">
                  <a:pos x="8" y="20"/>
                </a:cxn>
                <a:cxn ang="0">
                  <a:pos x="10" y="16"/>
                </a:cxn>
                <a:cxn ang="0">
                  <a:pos x="10" y="16"/>
                </a:cxn>
                <a:cxn ang="0">
                  <a:pos x="10" y="10"/>
                </a:cxn>
                <a:cxn ang="0">
                  <a:pos x="10" y="10"/>
                </a:cxn>
                <a:cxn ang="0">
                  <a:pos x="10" y="2"/>
                </a:cxn>
                <a:cxn ang="0">
                  <a:pos x="10" y="2"/>
                </a:cxn>
                <a:cxn ang="0">
                  <a:pos x="8" y="0"/>
                </a:cxn>
                <a:cxn ang="0">
                  <a:pos x="8" y="0"/>
                </a:cxn>
                <a:cxn ang="0">
                  <a:pos x="6" y="0"/>
                </a:cxn>
                <a:cxn ang="0">
                  <a:pos x="6" y="0"/>
                </a:cxn>
                <a:cxn ang="0">
                  <a:pos x="4" y="0"/>
                </a:cxn>
                <a:cxn ang="0">
                  <a:pos x="4" y="0"/>
                </a:cxn>
                <a:cxn ang="0">
                  <a:pos x="2" y="2"/>
                </a:cxn>
                <a:cxn ang="0">
                  <a:pos x="2" y="2"/>
                </a:cxn>
                <a:cxn ang="0">
                  <a:pos x="0" y="10"/>
                </a:cxn>
                <a:cxn ang="0">
                  <a:pos x="0" y="10"/>
                </a:cxn>
                <a:cxn ang="0">
                  <a:pos x="2" y="16"/>
                </a:cxn>
                <a:cxn ang="0">
                  <a:pos x="2" y="16"/>
                </a:cxn>
                <a:cxn ang="0">
                  <a:pos x="4" y="20"/>
                </a:cxn>
                <a:cxn ang="0">
                  <a:pos x="4" y="20"/>
                </a:cxn>
              </a:cxnLst>
              <a:rect l="0" t="0" r="r" b="b"/>
              <a:pathLst>
                <a:path w="10" h="20">
                  <a:moveTo>
                    <a:pt x="4" y="20"/>
                  </a:moveTo>
                  <a:lnTo>
                    <a:pt x="4" y="20"/>
                  </a:lnTo>
                  <a:lnTo>
                    <a:pt x="6" y="20"/>
                  </a:lnTo>
                  <a:lnTo>
                    <a:pt x="6" y="20"/>
                  </a:lnTo>
                  <a:lnTo>
                    <a:pt x="8" y="20"/>
                  </a:lnTo>
                  <a:lnTo>
                    <a:pt x="8" y="20"/>
                  </a:lnTo>
                  <a:lnTo>
                    <a:pt x="10" y="16"/>
                  </a:lnTo>
                  <a:lnTo>
                    <a:pt x="10" y="16"/>
                  </a:lnTo>
                  <a:lnTo>
                    <a:pt x="10" y="10"/>
                  </a:lnTo>
                  <a:lnTo>
                    <a:pt x="10" y="10"/>
                  </a:lnTo>
                  <a:lnTo>
                    <a:pt x="10" y="2"/>
                  </a:lnTo>
                  <a:lnTo>
                    <a:pt x="10" y="2"/>
                  </a:lnTo>
                  <a:lnTo>
                    <a:pt x="8" y="0"/>
                  </a:lnTo>
                  <a:lnTo>
                    <a:pt x="8" y="0"/>
                  </a:lnTo>
                  <a:lnTo>
                    <a:pt x="6" y="0"/>
                  </a:lnTo>
                  <a:lnTo>
                    <a:pt x="6" y="0"/>
                  </a:lnTo>
                  <a:lnTo>
                    <a:pt x="4" y="0"/>
                  </a:lnTo>
                  <a:lnTo>
                    <a:pt x="4" y="0"/>
                  </a:lnTo>
                  <a:lnTo>
                    <a:pt x="2" y="2"/>
                  </a:lnTo>
                  <a:lnTo>
                    <a:pt x="2" y="2"/>
                  </a:lnTo>
                  <a:lnTo>
                    <a:pt x="0" y="10"/>
                  </a:lnTo>
                  <a:lnTo>
                    <a:pt x="0" y="10"/>
                  </a:lnTo>
                  <a:lnTo>
                    <a:pt x="2" y="16"/>
                  </a:lnTo>
                  <a:lnTo>
                    <a:pt x="2" y="16"/>
                  </a:lnTo>
                  <a:lnTo>
                    <a:pt x="4" y="20"/>
                  </a:lnTo>
                  <a:lnTo>
                    <a:pt x="4"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6" name="Freeform 1046"/>
            <p:cNvSpPr>
              <a:spLocks/>
            </p:cNvSpPr>
            <p:nvPr/>
          </p:nvSpPr>
          <p:spPr bwMode="auto">
            <a:xfrm>
              <a:off x="10177463" y="-4014788"/>
              <a:ext cx="15875" cy="31750"/>
            </a:xfrm>
            <a:custGeom>
              <a:avLst/>
              <a:gdLst/>
              <a:ahLst/>
              <a:cxnLst>
                <a:cxn ang="0">
                  <a:pos x="2" y="20"/>
                </a:cxn>
                <a:cxn ang="0">
                  <a:pos x="2" y="20"/>
                </a:cxn>
                <a:cxn ang="0">
                  <a:pos x="4" y="20"/>
                </a:cxn>
                <a:cxn ang="0">
                  <a:pos x="4" y="20"/>
                </a:cxn>
                <a:cxn ang="0">
                  <a:pos x="8" y="20"/>
                </a:cxn>
                <a:cxn ang="0">
                  <a:pos x="8" y="20"/>
                </a:cxn>
                <a:cxn ang="0">
                  <a:pos x="8" y="16"/>
                </a:cxn>
                <a:cxn ang="0">
                  <a:pos x="8" y="16"/>
                </a:cxn>
                <a:cxn ang="0">
                  <a:pos x="10" y="10"/>
                </a:cxn>
                <a:cxn ang="0">
                  <a:pos x="10" y="10"/>
                </a:cxn>
                <a:cxn ang="0">
                  <a:pos x="8" y="2"/>
                </a:cxn>
                <a:cxn ang="0">
                  <a:pos x="8"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8" y="16"/>
                  </a:lnTo>
                  <a:lnTo>
                    <a:pt x="8" y="16"/>
                  </a:lnTo>
                  <a:lnTo>
                    <a:pt x="10" y="10"/>
                  </a:lnTo>
                  <a:lnTo>
                    <a:pt x="10" y="10"/>
                  </a:lnTo>
                  <a:lnTo>
                    <a:pt x="8" y="2"/>
                  </a:lnTo>
                  <a:lnTo>
                    <a:pt x="8"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7" name="Freeform 1047"/>
            <p:cNvSpPr>
              <a:spLocks/>
            </p:cNvSpPr>
            <p:nvPr/>
          </p:nvSpPr>
          <p:spPr bwMode="auto">
            <a:xfrm>
              <a:off x="9434513" y="-4027488"/>
              <a:ext cx="41275" cy="69850"/>
            </a:xfrm>
            <a:custGeom>
              <a:avLst/>
              <a:gdLst/>
              <a:ahLst/>
              <a:cxnLst>
                <a:cxn ang="0">
                  <a:pos x="6" y="42"/>
                </a:cxn>
                <a:cxn ang="0">
                  <a:pos x="14" y="44"/>
                </a:cxn>
                <a:cxn ang="0">
                  <a:pos x="20" y="42"/>
                </a:cxn>
                <a:cxn ang="0">
                  <a:pos x="24" y="38"/>
                </a:cxn>
                <a:cxn ang="0">
                  <a:pos x="26" y="30"/>
                </a:cxn>
                <a:cxn ang="0">
                  <a:pos x="24" y="22"/>
                </a:cxn>
                <a:cxn ang="0">
                  <a:pos x="20" y="20"/>
                </a:cxn>
                <a:cxn ang="0">
                  <a:pos x="24" y="16"/>
                </a:cxn>
                <a:cxn ang="0">
                  <a:pos x="24" y="12"/>
                </a:cxn>
                <a:cxn ang="0">
                  <a:pos x="22" y="4"/>
                </a:cxn>
                <a:cxn ang="0">
                  <a:pos x="18" y="2"/>
                </a:cxn>
                <a:cxn ang="0">
                  <a:pos x="12" y="0"/>
                </a:cxn>
                <a:cxn ang="0">
                  <a:pos x="4" y="2"/>
                </a:cxn>
                <a:cxn ang="0">
                  <a:pos x="2" y="6"/>
                </a:cxn>
                <a:cxn ang="0">
                  <a:pos x="0" y="14"/>
                </a:cxn>
                <a:cxn ang="0">
                  <a:pos x="12" y="10"/>
                </a:cxn>
                <a:cxn ang="0">
                  <a:pos x="12" y="8"/>
                </a:cxn>
                <a:cxn ang="0">
                  <a:pos x="14" y="6"/>
                </a:cxn>
                <a:cxn ang="0">
                  <a:pos x="14" y="8"/>
                </a:cxn>
                <a:cxn ang="0">
                  <a:pos x="16" y="10"/>
                </a:cxn>
                <a:cxn ang="0">
                  <a:pos x="16" y="12"/>
                </a:cxn>
                <a:cxn ang="0">
                  <a:pos x="14" y="16"/>
                </a:cxn>
                <a:cxn ang="0">
                  <a:pos x="14" y="16"/>
                </a:cxn>
                <a:cxn ang="0">
                  <a:pos x="8" y="24"/>
                </a:cxn>
                <a:cxn ang="0">
                  <a:pos x="12" y="24"/>
                </a:cxn>
                <a:cxn ang="0">
                  <a:pos x="14" y="24"/>
                </a:cxn>
                <a:cxn ang="0">
                  <a:pos x="16" y="28"/>
                </a:cxn>
                <a:cxn ang="0">
                  <a:pos x="16" y="32"/>
                </a:cxn>
                <a:cxn ang="0">
                  <a:pos x="14" y="36"/>
                </a:cxn>
                <a:cxn ang="0">
                  <a:pos x="14" y="38"/>
                </a:cxn>
                <a:cxn ang="0">
                  <a:pos x="12" y="36"/>
                </a:cxn>
                <a:cxn ang="0">
                  <a:pos x="12" y="26"/>
                </a:cxn>
                <a:cxn ang="0">
                  <a:pos x="0" y="30"/>
                </a:cxn>
                <a:cxn ang="0">
                  <a:pos x="2" y="38"/>
                </a:cxn>
                <a:cxn ang="0">
                  <a:pos x="6" y="42"/>
                </a:cxn>
              </a:cxnLst>
              <a:rect l="0" t="0" r="r" b="b"/>
              <a:pathLst>
                <a:path w="26" h="44">
                  <a:moveTo>
                    <a:pt x="6" y="42"/>
                  </a:moveTo>
                  <a:lnTo>
                    <a:pt x="6" y="42"/>
                  </a:lnTo>
                  <a:lnTo>
                    <a:pt x="14" y="44"/>
                  </a:lnTo>
                  <a:lnTo>
                    <a:pt x="14" y="44"/>
                  </a:lnTo>
                  <a:lnTo>
                    <a:pt x="20" y="42"/>
                  </a:lnTo>
                  <a:lnTo>
                    <a:pt x="20" y="42"/>
                  </a:lnTo>
                  <a:lnTo>
                    <a:pt x="24" y="38"/>
                  </a:lnTo>
                  <a:lnTo>
                    <a:pt x="24" y="38"/>
                  </a:lnTo>
                  <a:lnTo>
                    <a:pt x="26" y="30"/>
                  </a:lnTo>
                  <a:lnTo>
                    <a:pt x="26" y="30"/>
                  </a:lnTo>
                  <a:lnTo>
                    <a:pt x="24" y="22"/>
                  </a:lnTo>
                  <a:lnTo>
                    <a:pt x="24" y="22"/>
                  </a:lnTo>
                  <a:lnTo>
                    <a:pt x="20" y="20"/>
                  </a:lnTo>
                  <a:lnTo>
                    <a:pt x="20" y="20"/>
                  </a:lnTo>
                  <a:lnTo>
                    <a:pt x="24" y="16"/>
                  </a:lnTo>
                  <a:lnTo>
                    <a:pt x="24" y="16"/>
                  </a:lnTo>
                  <a:lnTo>
                    <a:pt x="24" y="12"/>
                  </a:lnTo>
                  <a:lnTo>
                    <a:pt x="24" y="12"/>
                  </a:lnTo>
                  <a:lnTo>
                    <a:pt x="24" y="6"/>
                  </a:lnTo>
                  <a:lnTo>
                    <a:pt x="22" y="4"/>
                  </a:lnTo>
                  <a:lnTo>
                    <a:pt x="22" y="4"/>
                  </a:lnTo>
                  <a:lnTo>
                    <a:pt x="18" y="2"/>
                  </a:lnTo>
                  <a:lnTo>
                    <a:pt x="12" y="0"/>
                  </a:lnTo>
                  <a:lnTo>
                    <a:pt x="12" y="0"/>
                  </a:lnTo>
                  <a:lnTo>
                    <a:pt x="8" y="0"/>
                  </a:lnTo>
                  <a:lnTo>
                    <a:pt x="4" y="2"/>
                  </a:lnTo>
                  <a:lnTo>
                    <a:pt x="4" y="2"/>
                  </a:lnTo>
                  <a:lnTo>
                    <a:pt x="2" y="6"/>
                  </a:lnTo>
                  <a:lnTo>
                    <a:pt x="0" y="10"/>
                  </a:lnTo>
                  <a:lnTo>
                    <a:pt x="0" y="14"/>
                  </a:lnTo>
                  <a:lnTo>
                    <a:pt x="12" y="14"/>
                  </a:lnTo>
                  <a:lnTo>
                    <a:pt x="12" y="10"/>
                  </a:lnTo>
                  <a:lnTo>
                    <a:pt x="12" y="10"/>
                  </a:lnTo>
                  <a:lnTo>
                    <a:pt x="12" y="8"/>
                  </a:lnTo>
                  <a:lnTo>
                    <a:pt x="12" y="8"/>
                  </a:lnTo>
                  <a:lnTo>
                    <a:pt x="14" y="6"/>
                  </a:lnTo>
                  <a:lnTo>
                    <a:pt x="14" y="6"/>
                  </a:lnTo>
                  <a:lnTo>
                    <a:pt x="14" y="8"/>
                  </a:lnTo>
                  <a:lnTo>
                    <a:pt x="14" y="8"/>
                  </a:lnTo>
                  <a:lnTo>
                    <a:pt x="16" y="10"/>
                  </a:lnTo>
                  <a:lnTo>
                    <a:pt x="16" y="12"/>
                  </a:lnTo>
                  <a:lnTo>
                    <a:pt x="16" y="12"/>
                  </a:lnTo>
                  <a:lnTo>
                    <a:pt x="14" y="16"/>
                  </a:lnTo>
                  <a:lnTo>
                    <a:pt x="14" y="16"/>
                  </a:lnTo>
                  <a:lnTo>
                    <a:pt x="14" y="16"/>
                  </a:lnTo>
                  <a:lnTo>
                    <a:pt x="14" y="16"/>
                  </a:lnTo>
                  <a:lnTo>
                    <a:pt x="8" y="18"/>
                  </a:lnTo>
                  <a:lnTo>
                    <a:pt x="8" y="24"/>
                  </a:lnTo>
                  <a:lnTo>
                    <a:pt x="8" y="24"/>
                  </a:lnTo>
                  <a:lnTo>
                    <a:pt x="12" y="24"/>
                  </a:lnTo>
                  <a:lnTo>
                    <a:pt x="12" y="24"/>
                  </a:lnTo>
                  <a:lnTo>
                    <a:pt x="14" y="24"/>
                  </a:lnTo>
                  <a:lnTo>
                    <a:pt x="14" y="24"/>
                  </a:lnTo>
                  <a:lnTo>
                    <a:pt x="16" y="28"/>
                  </a:lnTo>
                  <a:lnTo>
                    <a:pt x="16" y="32"/>
                  </a:lnTo>
                  <a:lnTo>
                    <a:pt x="16" y="32"/>
                  </a:lnTo>
                  <a:lnTo>
                    <a:pt x="14" y="36"/>
                  </a:lnTo>
                  <a:lnTo>
                    <a:pt x="14" y="36"/>
                  </a:lnTo>
                  <a:lnTo>
                    <a:pt x="14" y="38"/>
                  </a:lnTo>
                  <a:lnTo>
                    <a:pt x="14" y="38"/>
                  </a:lnTo>
                  <a:lnTo>
                    <a:pt x="12" y="36"/>
                  </a:lnTo>
                  <a:lnTo>
                    <a:pt x="12" y="36"/>
                  </a:lnTo>
                  <a:lnTo>
                    <a:pt x="12" y="32"/>
                  </a:lnTo>
                  <a:lnTo>
                    <a:pt x="12" y="26"/>
                  </a:lnTo>
                  <a:lnTo>
                    <a:pt x="0" y="26"/>
                  </a:lnTo>
                  <a:lnTo>
                    <a:pt x="0" y="30"/>
                  </a:lnTo>
                  <a:lnTo>
                    <a:pt x="0" y="30"/>
                  </a:lnTo>
                  <a:lnTo>
                    <a:pt x="2" y="38"/>
                  </a:lnTo>
                  <a:lnTo>
                    <a:pt x="2" y="38"/>
                  </a:lnTo>
                  <a:lnTo>
                    <a:pt x="6" y="42"/>
                  </a:lnTo>
                  <a:lnTo>
                    <a:pt x="6"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8" name="Freeform 1048"/>
            <p:cNvSpPr>
              <a:spLocks/>
            </p:cNvSpPr>
            <p:nvPr/>
          </p:nvSpPr>
          <p:spPr bwMode="auto">
            <a:xfrm>
              <a:off x="10117138" y="-4024313"/>
              <a:ext cx="28575" cy="47625"/>
            </a:xfrm>
            <a:custGeom>
              <a:avLst/>
              <a:gdLst/>
              <a:ahLst/>
              <a:cxnLst>
                <a:cxn ang="0">
                  <a:pos x="10" y="30"/>
                </a:cxn>
                <a:cxn ang="0">
                  <a:pos x="18" y="30"/>
                </a:cxn>
                <a:cxn ang="0">
                  <a:pos x="18" y="0"/>
                </a:cxn>
                <a:cxn ang="0">
                  <a:pos x="12" y="0"/>
                </a:cxn>
                <a:cxn ang="0">
                  <a:pos x="12" y="0"/>
                </a:cxn>
                <a:cxn ang="0">
                  <a:pos x="8" y="6"/>
                </a:cxn>
                <a:cxn ang="0">
                  <a:pos x="8" y="6"/>
                </a:cxn>
                <a:cxn ang="0">
                  <a:pos x="0" y="8"/>
                </a:cxn>
                <a:cxn ang="0">
                  <a:pos x="0" y="14"/>
                </a:cxn>
                <a:cxn ang="0">
                  <a:pos x="0" y="14"/>
                </a:cxn>
                <a:cxn ang="0">
                  <a:pos x="10" y="8"/>
                </a:cxn>
                <a:cxn ang="0">
                  <a:pos x="10" y="30"/>
                </a:cxn>
              </a:cxnLst>
              <a:rect l="0" t="0" r="r" b="b"/>
              <a:pathLst>
                <a:path w="18" h="30">
                  <a:moveTo>
                    <a:pt x="10" y="30"/>
                  </a:moveTo>
                  <a:lnTo>
                    <a:pt x="18" y="30"/>
                  </a:lnTo>
                  <a:lnTo>
                    <a:pt x="18" y="0"/>
                  </a:lnTo>
                  <a:lnTo>
                    <a:pt x="12" y="0"/>
                  </a:lnTo>
                  <a:lnTo>
                    <a:pt x="12" y="0"/>
                  </a:lnTo>
                  <a:lnTo>
                    <a:pt x="8" y="6"/>
                  </a:lnTo>
                  <a:lnTo>
                    <a:pt x="8" y="6"/>
                  </a:lnTo>
                  <a:lnTo>
                    <a:pt x="0" y="8"/>
                  </a:lnTo>
                  <a:lnTo>
                    <a:pt x="0" y="14"/>
                  </a:lnTo>
                  <a:lnTo>
                    <a:pt x="0" y="14"/>
                  </a:lnTo>
                  <a:lnTo>
                    <a:pt x="10" y="8"/>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59" name="Freeform 1049"/>
            <p:cNvSpPr>
              <a:spLocks noEditPoints="1"/>
            </p:cNvSpPr>
            <p:nvPr/>
          </p:nvSpPr>
          <p:spPr bwMode="auto">
            <a:xfrm>
              <a:off x="10164763" y="-402431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6" y="8"/>
                </a:cxn>
                <a:cxn ang="0">
                  <a:pos x="16" y="8"/>
                </a:cxn>
                <a:cxn ang="0">
                  <a:pos x="18" y="16"/>
                </a:cxn>
                <a:cxn ang="0">
                  <a:pos x="18" y="16"/>
                </a:cxn>
                <a:cxn ang="0">
                  <a:pos x="16" y="22"/>
                </a:cxn>
                <a:cxn ang="0">
                  <a:pos x="16" y="22"/>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6" y="8"/>
                  </a:lnTo>
                  <a:lnTo>
                    <a:pt x="16" y="8"/>
                  </a:lnTo>
                  <a:lnTo>
                    <a:pt x="18" y="16"/>
                  </a:lnTo>
                  <a:lnTo>
                    <a:pt x="18" y="16"/>
                  </a:lnTo>
                  <a:lnTo>
                    <a:pt x="16" y="22"/>
                  </a:lnTo>
                  <a:lnTo>
                    <a:pt x="16" y="22"/>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0" name="Freeform 1050"/>
            <p:cNvSpPr>
              <a:spLocks noEditPoints="1"/>
            </p:cNvSpPr>
            <p:nvPr/>
          </p:nvSpPr>
          <p:spPr bwMode="auto">
            <a:xfrm>
              <a:off x="10212388" y="-4024313"/>
              <a:ext cx="41275" cy="47625"/>
            </a:xfrm>
            <a:custGeom>
              <a:avLst/>
              <a:gdLst/>
              <a:ahLst/>
              <a:cxnLst>
                <a:cxn ang="0">
                  <a:pos x="14" y="30"/>
                </a:cxn>
                <a:cxn ang="0">
                  <a:pos x="14" y="30"/>
                </a:cxn>
                <a:cxn ang="0">
                  <a:pos x="18" y="30"/>
                </a:cxn>
                <a:cxn ang="0">
                  <a:pos x="22" y="28"/>
                </a:cxn>
                <a:cxn ang="0">
                  <a:pos x="22" y="28"/>
                </a:cxn>
                <a:cxn ang="0">
                  <a:pos x="26" y="22"/>
                </a:cxn>
                <a:cxn ang="0">
                  <a:pos x="26" y="16"/>
                </a:cxn>
                <a:cxn ang="0">
                  <a:pos x="26" y="16"/>
                </a:cxn>
                <a:cxn ang="0">
                  <a:pos x="26" y="8"/>
                </a:cxn>
                <a:cxn ang="0">
                  <a:pos x="22" y="4"/>
                </a:cxn>
                <a:cxn ang="0">
                  <a:pos x="22" y="4"/>
                </a:cxn>
                <a:cxn ang="0">
                  <a:pos x="18" y="2"/>
                </a:cxn>
                <a:cxn ang="0">
                  <a:pos x="14" y="0"/>
                </a:cxn>
                <a:cxn ang="0">
                  <a:pos x="14" y="0"/>
                </a:cxn>
                <a:cxn ang="0">
                  <a:pos x="8" y="2"/>
                </a:cxn>
                <a:cxn ang="0">
                  <a:pos x="4" y="4"/>
                </a:cxn>
                <a:cxn ang="0">
                  <a:pos x="4" y="4"/>
                </a:cxn>
                <a:cxn ang="0">
                  <a:pos x="2" y="8"/>
                </a:cxn>
                <a:cxn ang="0">
                  <a:pos x="0" y="16"/>
                </a:cxn>
                <a:cxn ang="0">
                  <a:pos x="0" y="16"/>
                </a:cxn>
                <a:cxn ang="0">
                  <a:pos x="2" y="22"/>
                </a:cxn>
                <a:cxn ang="0">
                  <a:pos x="4" y="28"/>
                </a:cxn>
                <a:cxn ang="0">
                  <a:pos x="4" y="28"/>
                </a:cxn>
                <a:cxn ang="0">
                  <a:pos x="8" y="30"/>
                </a:cxn>
                <a:cxn ang="0">
                  <a:pos x="14" y="30"/>
                </a:cxn>
                <a:cxn ang="0">
                  <a:pos x="14" y="30"/>
                </a:cxn>
                <a:cxn ang="0">
                  <a:pos x="10" y="8"/>
                </a:cxn>
                <a:cxn ang="0">
                  <a:pos x="10" y="8"/>
                </a:cxn>
                <a:cxn ang="0">
                  <a:pos x="12" y="6"/>
                </a:cxn>
                <a:cxn ang="0">
                  <a:pos x="12" y="6"/>
                </a:cxn>
                <a:cxn ang="0">
                  <a:pos x="14" y="6"/>
                </a:cxn>
                <a:cxn ang="0">
                  <a:pos x="14" y="6"/>
                </a:cxn>
                <a:cxn ang="0">
                  <a:pos x="16" y="6"/>
                </a:cxn>
                <a:cxn ang="0">
                  <a:pos x="16" y="6"/>
                </a:cxn>
                <a:cxn ang="0">
                  <a:pos x="18" y="8"/>
                </a:cxn>
                <a:cxn ang="0">
                  <a:pos x="18" y="8"/>
                </a:cxn>
                <a:cxn ang="0">
                  <a:pos x="18" y="16"/>
                </a:cxn>
                <a:cxn ang="0">
                  <a:pos x="18" y="16"/>
                </a:cxn>
                <a:cxn ang="0">
                  <a:pos x="18" y="22"/>
                </a:cxn>
                <a:cxn ang="0">
                  <a:pos x="18" y="22"/>
                </a:cxn>
                <a:cxn ang="0">
                  <a:pos x="16" y="26"/>
                </a:cxn>
                <a:cxn ang="0">
                  <a:pos x="16" y="26"/>
                </a:cxn>
                <a:cxn ang="0">
                  <a:pos x="14" y="26"/>
                </a:cxn>
                <a:cxn ang="0">
                  <a:pos x="14" y="26"/>
                </a:cxn>
                <a:cxn ang="0">
                  <a:pos x="12" y="26"/>
                </a:cxn>
                <a:cxn ang="0">
                  <a:pos x="12" y="26"/>
                </a:cxn>
                <a:cxn ang="0">
                  <a:pos x="10" y="22"/>
                </a:cxn>
                <a:cxn ang="0">
                  <a:pos x="10" y="22"/>
                </a:cxn>
                <a:cxn ang="0">
                  <a:pos x="8" y="16"/>
                </a:cxn>
                <a:cxn ang="0">
                  <a:pos x="8" y="16"/>
                </a:cxn>
                <a:cxn ang="0">
                  <a:pos x="10" y="8"/>
                </a:cxn>
                <a:cxn ang="0">
                  <a:pos x="10" y="8"/>
                </a:cxn>
              </a:cxnLst>
              <a:rect l="0" t="0" r="r" b="b"/>
              <a:pathLst>
                <a:path w="26" h="30">
                  <a:moveTo>
                    <a:pt x="14" y="30"/>
                  </a:moveTo>
                  <a:lnTo>
                    <a:pt x="14" y="30"/>
                  </a:lnTo>
                  <a:lnTo>
                    <a:pt x="18" y="30"/>
                  </a:lnTo>
                  <a:lnTo>
                    <a:pt x="22" y="28"/>
                  </a:lnTo>
                  <a:lnTo>
                    <a:pt x="22" y="28"/>
                  </a:lnTo>
                  <a:lnTo>
                    <a:pt x="26" y="22"/>
                  </a:lnTo>
                  <a:lnTo>
                    <a:pt x="26" y="16"/>
                  </a:lnTo>
                  <a:lnTo>
                    <a:pt x="26" y="16"/>
                  </a:lnTo>
                  <a:lnTo>
                    <a:pt x="26" y="8"/>
                  </a:lnTo>
                  <a:lnTo>
                    <a:pt x="22" y="4"/>
                  </a:lnTo>
                  <a:lnTo>
                    <a:pt x="22" y="4"/>
                  </a:lnTo>
                  <a:lnTo>
                    <a:pt x="18" y="2"/>
                  </a:lnTo>
                  <a:lnTo>
                    <a:pt x="14" y="0"/>
                  </a:lnTo>
                  <a:lnTo>
                    <a:pt x="14" y="0"/>
                  </a:lnTo>
                  <a:lnTo>
                    <a:pt x="8" y="2"/>
                  </a:lnTo>
                  <a:lnTo>
                    <a:pt x="4" y="4"/>
                  </a:lnTo>
                  <a:lnTo>
                    <a:pt x="4" y="4"/>
                  </a:lnTo>
                  <a:lnTo>
                    <a:pt x="2" y="8"/>
                  </a:lnTo>
                  <a:lnTo>
                    <a:pt x="0" y="16"/>
                  </a:lnTo>
                  <a:lnTo>
                    <a:pt x="0" y="16"/>
                  </a:lnTo>
                  <a:lnTo>
                    <a:pt x="2" y="22"/>
                  </a:lnTo>
                  <a:lnTo>
                    <a:pt x="4" y="28"/>
                  </a:lnTo>
                  <a:lnTo>
                    <a:pt x="4" y="28"/>
                  </a:lnTo>
                  <a:lnTo>
                    <a:pt x="8" y="30"/>
                  </a:lnTo>
                  <a:lnTo>
                    <a:pt x="14" y="30"/>
                  </a:lnTo>
                  <a:lnTo>
                    <a:pt x="14" y="30"/>
                  </a:lnTo>
                  <a:close/>
                  <a:moveTo>
                    <a:pt x="10" y="8"/>
                  </a:moveTo>
                  <a:lnTo>
                    <a:pt x="10" y="8"/>
                  </a:lnTo>
                  <a:lnTo>
                    <a:pt x="12" y="6"/>
                  </a:lnTo>
                  <a:lnTo>
                    <a:pt x="12" y="6"/>
                  </a:lnTo>
                  <a:lnTo>
                    <a:pt x="14" y="6"/>
                  </a:lnTo>
                  <a:lnTo>
                    <a:pt x="14" y="6"/>
                  </a:lnTo>
                  <a:lnTo>
                    <a:pt x="16" y="6"/>
                  </a:lnTo>
                  <a:lnTo>
                    <a:pt x="16" y="6"/>
                  </a:lnTo>
                  <a:lnTo>
                    <a:pt x="18" y="8"/>
                  </a:lnTo>
                  <a:lnTo>
                    <a:pt x="18" y="8"/>
                  </a:lnTo>
                  <a:lnTo>
                    <a:pt x="18" y="16"/>
                  </a:lnTo>
                  <a:lnTo>
                    <a:pt x="18" y="16"/>
                  </a:lnTo>
                  <a:lnTo>
                    <a:pt x="18" y="22"/>
                  </a:lnTo>
                  <a:lnTo>
                    <a:pt x="18" y="22"/>
                  </a:lnTo>
                  <a:lnTo>
                    <a:pt x="16" y="26"/>
                  </a:lnTo>
                  <a:lnTo>
                    <a:pt x="16" y="26"/>
                  </a:lnTo>
                  <a:lnTo>
                    <a:pt x="14" y="26"/>
                  </a:lnTo>
                  <a:lnTo>
                    <a:pt x="14" y="26"/>
                  </a:lnTo>
                  <a:lnTo>
                    <a:pt x="12" y="26"/>
                  </a:lnTo>
                  <a:lnTo>
                    <a:pt x="12" y="26"/>
                  </a:lnTo>
                  <a:lnTo>
                    <a:pt x="10" y="22"/>
                  </a:lnTo>
                  <a:lnTo>
                    <a:pt x="10" y="22"/>
                  </a:lnTo>
                  <a:lnTo>
                    <a:pt x="8" y="16"/>
                  </a:lnTo>
                  <a:lnTo>
                    <a:pt x="8" y="16"/>
                  </a:lnTo>
                  <a:lnTo>
                    <a:pt x="10" y="8"/>
                  </a:lnTo>
                  <a:lnTo>
                    <a:pt x="10"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1" name="Rectangle 1051"/>
            <p:cNvSpPr>
              <a:spLocks noChangeArrowheads="1"/>
            </p:cNvSpPr>
            <p:nvPr/>
          </p:nvSpPr>
          <p:spPr bwMode="auto">
            <a:xfrm>
              <a:off x="10263188" y="-3998913"/>
              <a:ext cx="25400" cy="95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2" name="Freeform 1052"/>
            <p:cNvSpPr>
              <a:spLocks/>
            </p:cNvSpPr>
            <p:nvPr/>
          </p:nvSpPr>
          <p:spPr bwMode="auto">
            <a:xfrm>
              <a:off x="8780463" y="-4024313"/>
              <a:ext cx="44450" cy="47625"/>
            </a:xfrm>
            <a:custGeom>
              <a:avLst/>
              <a:gdLst/>
              <a:ahLst/>
              <a:cxnLst>
                <a:cxn ang="0">
                  <a:pos x="28" y="24"/>
                </a:cxn>
                <a:cxn ang="0">
                  <a:pos x="8" y="24"/>
                </a:cxn>
                <a:cxn ang="0">
                  <a:pos x="8" y="0"/>
                </a:cxn>
                <a:cxn ang="0">
                  <a:pos x="0" y="0"/>
                </a:cxn>
                <a:cxn ang="0">
                  <a:pos x="0" y="30"/>
                </a:cxn>
                <a:cxn ang="0">
                  <a:pos x="28" y="30"/>
                </a:cxn>
                <a:cxn ang="0">
                  <a:pos x="28" y="24"/>
                </a:cxn>
              </a:cxnLst>
              <a:rect l="0" t="0" r="r" b="b"/>
              <a:pathLst>
                <a:path w="28" h="30">
                  <a:moveTo>
                    <a:pt x="28" y="24"/>
                  </a:moveTo>
                  <a:lnTo>
                    <a:pt x="8" y="24"/>
                  </a:lnTo>
                  <a:lnTo>
                    <a:pt x="8" y="0"/>
                  </a:lnTo>
                  <a:lnTo>
                    <a:pt x="0" y="0"/>
                  </a:lnTo>
                  <a:lnTo>
                    <a:pt x="0" y="30"/>
                  </a:lnTo>
                  <a:lnTo>
                    <a:pt x="28" y="30"/>
                  </a:lnTo>
                  <a:lnTo>
                    <a:pt x="28"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3" name="Freeform 1053"/>
            <p:cNvSpPr>
              <a:spLocks/>
            </p:cNvSpPr>
            <p:nvPr/>
          </p:nvSpPr>
          <p:spPr bwMode="auto">
            <a:xfrm>
              <a:off x="8834438" y="-4024313"/>
              <a:ext cx="63500" cy="47625"/>
            </a:xfrm>
            <a:custGeom>
              <a:avLst/>
              <a:gdLst/>
              <a:ahLst/>
              <a:cxnLst>
                <a:cxn ang="0">
                  <a:pos x="8" y="6"/>
                </a:cxn>
                <a:cxn ang="0">
                  <a:pos x="16" y="30"/>
                </a:cxn>
                <a:cxn ang="0">
                  <a:pos x="24" y="30"/>
                </a:cxn>
                <a:cxn ang="0">
                  <a:pos x="32" y="6"/>
                </a:cxn>
                <a:cxn ang="0">
                  <a:pos x="32" y="30"/>
                </a:cxn>
                <a:cxn ang="0">
                  <a:pos x="40" y="30"/>
                </a:cxn>
                <a:cxn ang="0">
                  <a:pos x="40" y="0"/>
                </a:cxn>
                <a:cxn ang="0">
                  <a:pos x="26" y="0"/>
                </a:cxn>
                <a:cxn ang="0">
                  <a:pos x="20" y="20"/>
                </a:cxn>
                <a:cxn ang="0">
                  <a:pos x="12" y="0"/>
                </a:cxn>
                <a:cxn ang="0">
                  <a:pos x="0" y="0"/>
                </a:cxn>
                <a:cxn ang="0">
                  <a:pos x="0" y="30"/>
                </a:cxn>
                <a:cxn ang="0">
                  <a:pos x="8" y="30"/>
                </a:cxn>
                <a:cxn ang="0">
                  <a:pos x="8" y="6"/>
                </a:cxn>
              </a:cxnLst>
              <a:rect l="0" t="0" r="r" b="b"/>
              <a:pathLst>
                <a:path w="40" h="30">
                  <a:moveTo>
                    <a:pt x="8" y="6"/>
                  </a:moveTo>
                  <a:lnTo>
                    <a:pt x="16" y="30"/>
                  </a:lnTo>
                  <a:lnTo>
                    <a:pt x="24" y="30"/>
                  </a:lnTo>
                  <a:lnTo>
                    <a:pt x="32" y="6"/>
                  </a:lnTo>
                  <a:lnTo>
                    <a:pt x="32" y="30"/>
                  </a:lnTo>
                  <a:lnTo>
                    <a:pt x="40" y="30"/>
                  </a:lnTo>
                  <a:lnTo>
                    <a:pt x="40" y="0"/>
                  </a:lnTo>
                  <a:lnTo>
                    <a:pt x="26" y="0"/>
                  </a:lnTo>
                  <a:lnTo>
                    <a:pt x="20" y="20"/>
                  </a:lnTo>
                  <a:lnTo>
                    <a:pt x="12" y="0"/>
                  </a:lnTo>
                  <a:lnTo>
                    <a:pt x="0" y="0"/>
                  </a:lnTo>
                  <a:lnTo>
                    <a:pt x="0" y="30"/>
                  </a:lnTo>
                  <a:lnTo>
                    <a:pt x="8" y="30"/>
                  </a:lnTo>
                  <a:lnTo>
                    <a:pt x="8" y="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4" name="Rectangle 1054"/>
            <p:cNvSpPr>
              <a:spLocks noChangeArrowheads="1"/>
            </p:cNvSpPr>
            <p:nvPr/>
          </p:nvSpPr>
          <p:spPr bwMode="auto">
            <a:xfrm>
              <a:off x="8755063" y="-4024313"/>
              <a:ext cx="12700" cy="476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5" name="Freeform 1055"/>
            <p:cNvSpPr>
              <a:spLocks/>
            </p:cNvSpPr>
            <p:nvPr/>
          </p:nvSpPr>
          <p:spPr bwMode="auto">
            <a:xfrm>
              <a:off x="8701088" y="-4024313"/>
              <a:ext cx="44450" cy="47625"/>
            </a:xfrm>
            <a:custGeom>
              <a:avLst/>
              <a:gdLst/>
              <a:ahLst/>
              <a:cxnLst>
                <a:cxn ang="0">
                  <a:pos x="8" y="16"/>
                </a:cxn>
                <a:cxn ang="0">
                  <a:pos x="26" y="16"/>
                </a:cxn>
                <a:cxn ang="0">
                  <a:pos x="26" y="12"/>
                </a:cxn>
                <a:cxn ang="0">
                  <a:pos x="8" y="12"/>
                </a:cxn>
                <a:cxn ang="0">
                  <a:pos x="8" y="4"/>
                </a:cxn>
                <a:cxn ang="0">
                  <a:pos x="28" y="4"/>
                </a:cxn>
                <a:cxn ang="0">
                  <a:pos x="28" y="0"/>
                </a:cxn>
                <a:cxn ang="0">
                  <a:pos x="0" y="0"/>
                </a:cxn>
                <a:cxn ang="0">
                  <a:pos x="0" y="30"/>
                </a:cxn>
                <a:cxn ang="0">
                  <a:pos x="8" y="30"/>
                </a:cxn>
                <a:cxn ang="0">
                  <a:pos x="8" y="16"/>
                </a:cxn>
              </a:cxnLst>
              <a:rect l="0" t="0" r="r" b="b"/>
              <a:pathLst>
                <a:path w="28" h="30">
                  <a:moveTo>
                    <a:pt x="8" y="16"/>
                  </a:moveTo>
                  <a:lnTo>
                    <a:pt x="26" y="16"/>
                  </a:lnTo>
                  <a:lnTo>
                    <a:pt x="26" y="12"/>
                  </a:lnTo>
                  <a:lnTo>
                    <a:pt x="8" y="12"/>
                  </a:lnTo>
                  <a:lnTo>
                    <a:pt x="8" y="4"/>
                  </a:lnTo>
                  <a:lnTo>
                    <a:pt x="28" y="4"/>
                  </a:lnTo>
                  <a:lnTo>
                    <a:pt x="28" y="0"/>
                  </a:lnTo>
                  <a:lnTo>
                    <a:pt x="0" y="0"/>
                  </a:lnTo>
                  <a:lnTo>
                    <a:pt x="0" y="30"/>
                  </a:lnTo>
                  <a:lnTo>
                    <a:pt x="8" y="30"/>
                  </a:lnTo>
                  <a:lnTo>
                    <a:pt x="8"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6" name="Freeform 1056"/>
            <p:cNvSpPr>
              <a:spLocks/>
            </p:cNvSpPr>
            <p:nvPr/>
          </p:nvSpPr>
          <p:spPr bwMode="auto">
            <a:xfrm>
              <a:off x="9898063" y="-4030663"/>
              <a:ext cx="25400" cy="47625"/>
            </a:xfrm>
            <a:custGeom>
              <a:avLst/>
              <a:gdLst/>
              <a:ahLst/>
              <a:cxnLst>
                <a:cxn ang="0">
                  <a:pos x="10" y="30"/>
                </a:cxn>
                <a:cxn ang="0">
                  <a:pos x="16" y="30"/>
                </a:cxn>
                <a:cxn ang="0">
                  <a:pos x="16" y="0"/>
                </a:cxn>
                <a:cxn ang="0">
                  <a:pos x="10" y="0"/>
                </a:cxn>
                <a:cxn ang="0">
                  <a:pos x="10" y="0"/>
                </a:cxn>
                <a:cxn ang="0">
                  <a:pos x="6" y="6"/>
                </a:cxn>
                <a:cxn ang="0">
                  <a:pos x="6" y="6"/>
                </a:cxn>
                <a:cxn ang="0">
                  <a:pos x="0" y="8"/>
                </a:cxn>
                <a:cxn ang="0">
                  <a:pos x="0" y="14"/>
                </a:cxn>
                <a:cxn ang="0">
                  <a:pos x="0" y="14"/>
                </a:cxn>
                <a:cxn ang="0">
                  <a:pos x="10" y="10"/>
                </a:cxn>
                <a:cxn ang="0">
                  <a:pos x="10" y="30"/>
                </a:cxn>
              </a:cxnLst>
              <a:rect l="0" t="0" r="r" b="b"/>
              <a:pathLst>
                <a:path w="16" h="30">
                  <a:moveTo>
                    <a:pt x="10" y="30"/>
                  </a:moveTo>
                  <a:lnTo>
                    <a:pt x="16" y="30"/>
                  </a:lnTo>
                  <a:lnTo>
                    <a:pt x="16" y="0"/>
                  </a:lnTo>
                  <a:lnTo>
                    <a:pt x="10" y="0"/>
                  </a:lnTo>
                  <a:lnTo>
                    <a:pt x="10" y="0"/>
                  </a:lnTo>
                  <a:lnTo>
                    <a:pt x="6" y="6"/>
                  </a:lnTo>
                  <a:lnTo>
                    <a:pt x="6" y="6"/>
                  </a:lnTo>
                  <a:lnTo>
                    <a:pt x="0" y="8"/>
                  </a:lnTo>
                  <a:lnTo>
                    <a:pt x="0" y="14"/>
                  </a:lnTo>
                  <a:lnTo>
                    <a:pt x="0" y="14"/>
                  </a:lnTo>
                  <a:lnTo>
                    <a:pt x="10" y="10"/>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7" name="Freeform 1057"/>
            <p:cNvSpPr>
              <a:spLocks noEditPoints="1"/>
            </p:cNvSpPr>
            <p:nvPr/>
          </p:nvSpPr>
          <p:spPr bwMode="auto">
            <a:xfrm>
              <a:off x="9745663" y="-403066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8" y="8"/>
                </a:cxn>
                <a:cxn ang="0">
                  <a:pos x="18" y="8"/>
                </a:cxn>
                <a:cxn ang="0">
                  <a:pos x="18" y="16"/>
                </a:cxn>
                <a:cxn ang="0">
                  <a:pos x="18" y="16"/>
                </a:cxn>
                <a:cxn ang="0">
                  <a:pos x="18" y="24"/>
                </a:cxn>
                <a:cxn ang="0">
                  <a:pos x="18" y="24"/>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8" y="8"/>
                  </a:lnTo>
                  <a:lnTo>
                    <a:pt x="18" y="8"/>
                  </a:lnTo>
                  <a:lnTo>
                    <a:pt x="18" y="16"/>
                  </a:lnTo>
                  <a:lnTo>
                    <a:pt x="18" y="16"/>
                  </a:lnTo>
                  <a:lnTo>
                    <a:pt x="18" y="24"/>
                  </a:lnTo>
                  <a:lnTo>
                    <a:pt x="18" y="24"/>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8" name="Freeform 1058"/>
            <p:cNvSpPr>
              <a:spLocks/>
            </p:cNvSpPr>
            <p:nvPr/>
          </p:nvSpPr>
          <p:spPr bwMode="auto">
            <a:xfrm>
              <a:off x="9844088" y="-4027488"/>
              <a:ext cx="44450" cy="44450"/>
            </a:xfrm>
            <a:custGeom>
              <a:avLst/>
              <a:gdLst/>
              <a:ahLst/>
              <a:cxnLst>
                <a:cxn ang="0">
                  <a:pos x="14" y="24"/>
                </a:cxn>
                <a:cxn ang="0">
                  <a:pos x="14" y="24"/>
                </a:cxn>
                <a:cxn ang="0">
                  <a:pos x="10" y="24"/>
                </a:cxn>
                <a:cxn ang="0">
                  <a:pos x="10" y="24"/>
                </a:cxn>
                <a:cxn ang="0">
                  <a:pos x="8" y="20"/>
                </a:cxn>
                <a:cxn ang="0">
                  <a:pos x="0" y="20"/>
                </a:cxn>
                <a:cxn ang="0">
                  <a:pos x="0" y="20"/>
                </a:cxn>
                <a:cxn ang="0">
                  <a:pos x="2" y="24"/>
                </a:cxn>
                <a:cxn ang="0">
                  <a:pos x="4" y="26"/>
                </a:cxn>
                <a:cxn ang="0">
                  <a:pos x="4" y="26"/>
                </a:cxn>
                <a:cxn ang="0">
                  <a:pos x="8" y="28"/>
                </a:cxn>
                <a:cxn ang="0">
                  <a:pos x="14" y="28"/>
                </a:cxn>
                <a:cxn ang="0">
                  <a:pos x="14" y="28"/>
                </a:cxn>
                <a:cxn ang="0">
                  <a:pos x="20" y="28"/>
                </a:cxn>
                <a:cxn ang="0">
                  <a:pos x="24" y="24"/>
                </a:cxn>
                <a:cxn ang="0">
                  <a:pos x="24" y="24"/>
                </a:cxn>
                <a:cxn ang="0">
                  <a:pos x="26" y="22"/>
                </a:cxn>
                <a:cxn ang="0">
                  <a:pos x="28" y="18"/>
                </a:cxn>
                <a:cxn ang="0">
                  <a:pos x="28" y="18"/>
                </a:cxn>
                <a:cxn ang="0">
                  <a:pos x="26" y="14"/>
                </a:cxn>
                <a:cxn ang="0">
                  <a:pos x="24" y="12"/>
                </a:cxn>
                <a:cxn ang="0">
                  <a:pos x="24" y="12"/>
                </a:cxn>
                <a:cxn ang="0">
                  <a:pos x="20" y="10"/>
                </a:cxn>
                <a:cxn ang="0">
                  <a:pos x="14" y="8"/>
                </a:cxn>
                <a:cxn ang="0">
                  <a:pos x="14" y="8"/>
                </a:cxn>
                <a:cxn ang="0">
                  <a:pos x="10" y="10"/>
                </a:cxn>
                <a:cxn ang="0">
                  <a:pos x="10" y="4"/>
                </a:cxn>
                <a:cxn ang="0">
                  <a:pos x="26" y="4"/>
                </a:cxn>
                <a:cxn ang="0">
                  <a:pos x="26" y="0"/>
                </a:cxn>
                <a:cxn ang="0">
                  <a:pos x="6" y="0"/>
                </a:cxn>
                <a:cxn ang="0">
                  <a:pos x="2" y="14"/>
                </a:cxn>
                <a:cxn ang="0">
                  <a:pos x="8" y="16"/>
                </a:cxn>
                <a:cxn ang="0">
                  <a:pos x="8" y="16"/>
                </a:cxn>
                <a:cxn ang="0">
                  <a:pos x="14" y="14"/>
                </a:cxn>
                <a:cxn ang="0">
                  <a:pos x="14" y="14"/>
                </a:cxn>
                <a:cxn ang="0">
                  <a:pos x="18" y="14"/>
                </a:cxn>
                <a:cxn ang="0">
                  <a:pos x="18" y="14"/>
                </a:cxn>
                <a:cxn ang="0">
                  <a:pos x="20" y="18"/>
                </a:cxn>
                <a:cxn ang="0">
                  <a:pos x="20" y="18"/>
                </a:cxn>
                <a:cxn ang="0">
                  <a:pos x="18" y="22"/>
                </a:cxn>
                <a:cxn ang="0">
                  <a:pos x="18" y="22"/>
                </a:cxn>
                <a:cxn ang="0">
                  <a:pos x="14" y="24"/>
                </a:cxn>
                <a:cxn ang="0">
                  <a:pos x="14" y="24"/>
                </a:cxn>
              </a:cxnLst>
              <a:rect l="0" t="0" r="r" b="b"/>
              <a:pathLst>
                <a:path w="28" h="28">
                  <a:moveTo>
                    <a:pt x="14" y="24"/>
                  </a:moveTo>
                  <a:lnTo>
                    <a:pt x="14" y="24"/>
                  </a:lnTo>
                  <a:lnTo>
                    <a:pt x="10" y="24"/>
                  </a:lnTo>
                  <a:lnTo>
                    <a:pt x="10" y="24"/>
                  </a:lnTo>
                  <a:lnTo>
                    <a:pt x="8" y="20"/>
                  </a:lnTo>
                  <a:lnTo>
                    <a:pt x="0" y="20"/>
                  </a:lnTo>
                  <a:lnTo>
                    <a:pt x="0" y="20"/>
                  </a:lnTo>
                  <a:lnTo>
                    <a:pt x="2" y="24"/>
                  </a:lnTo>
                  <a:lnTo>
                    <a:pt x="4" y="26"/>
                  </a:lnTo>
                  <a:lnTo>
                    <a:pt x="4" y="26"/>
                  </a:lnTo>
                  <a:lnTo>
                    <a:pt x="8" y="28"/>
                  </a:lnTo>
                  <a:lnTo>
                    <a:pt x="14" y="28"/>
                  </a:lnTo>
                  <a:lnTo>
                    <a:pt x="14" y="28"/>
                  </a:lnTo>
                  <a:lnTo>
                    <a:pt x="20" y="28"/>
                  </a:lnTo>
                  <a:lnTo>
                    <a:pt x="24" y="24"/>
                  </a:lnTo>
                  <a:lnTo>
                    <a:pt x="24" y="24"/>
                  </a:lnTo>
                  <a:lnTo>
                    <a:pt x="26" y="22"/>
                  </a:lnTo>
                  <a:lnTo>
                    <a:pt x="28" y="18"/>
                  </a:lnTo>
                  <a:lnTo>
                    <a:pt x="28" y="18"/>
                  </a:lnTo>
                  <a:lnTo>
                    <a:pt x="26" y="14"/>
                  </a:lnTo>
                  <a:lnTo>
                    <a:pt x="24" y="12"/>
                  </a:lnTo>
                  <a:lnTo>
                    <a:pt x="24" y="12"/>
                  </a:lnTo>
                  <a:lnTo>
                    <a:pt x="20" y="10"/>
                  </a:lnTo>
                  <a:lnTo>
                    <a:pt x="14" y="8"/>
                  </a:lnTo>
                  <a:lnTo>
                    <a:pt x="14" y="8"/>
                  </a:lnTo>
                  <a:lnTo>
                    <a:pt x="10" y="10"/>
                  </a:lnTo>
                  <a:lnTo>
                    <a:pt x="10" y="4"/>
                  </a:lnTo>
                  <a:lnTo>
                    <a:pt x="26" y="4"/>
                  </a:lnTo>
                  <a:lnTo>
                    <a:pt x="26" y="0"/>
                  </a:lnTo>
                  <a:lnTo>
                    <a:pt x="6" y="0"/>
                  </a:lnTo>
                  <a:lnTo>
                    <a:pt x="2" y="14"/>
                  </a:lnTo>
                  <a:lnTo>
                    <a:pt x="8" y="16"/>
                  </a:lnTo>
                  <a:lnTo>
                    <a:pt x="8" y="16"/>
                  </a:lnTo>
                  <a:lnTo>
                    <a:pt x="14" y="14"/>
                  </a:lnTo>
                  <a:lnTo>
                    <a:pt x="14" y="14"/>
                  </a:lnTo>
                  <a:lnTo>
                    <a:pt x="18" y="14"/>
                  </a:lnTo>
                  <a:lnTo>
                    <a:pt x="18" y="14"/>
                  </a:lnTo>
                  <a:lnTo>
                    <a:pt x="20" y="18"/>
                  </a:lnTo>
                  <a:lnTo>
                    <a:pt x="20" y="18"/>
                  </a:lnTo>
                  <a:lnTo>
                    <a:pt x="18" y="22"/>
                  </a:lnTo>
                  <a:lnTo>
                    <a:pt x="18" y="22"/>
                  </a:lnTo>
                  <a:lnTo>
                    <a:pt x="14" y="24"/>
                  </a:lnTo>
                  <a:lnTo>
                    <a:pt x="1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69" name="Freeform 1059"/>
            <p:cNvSpPr>
              <a:spLocks/>
            </p:cNvSpPr>
            <p:nvPr/>
          </p:nvSpPr>
          <p:spPr bwMode="auto">
            <a:xfrm>
              <a:off x="9793288" y="-4030663"/>
              <a:ext cx="41275" cy="47625"/>
            </a:xfrm>
            <a:custGeom>
              <a:avLst/>
              <a:gdLst/>
              <a:ahLst/>
              <a:cxnLst>
                <a:cxn ang="0">
                  <a:pos x="12" y="18"/>
                </a:cxn>
                <a:cxn ang="0">
                  <a:pos x="12" y="18"/>
                </a:cxn>
                <a:cxn ang="0">
                  <a:pos x="2" y="24"/>
                </a:cxn>
                <a:cxn ang="0">
                  <a:pos x="2" y="24"/>
                </a:cxn>
                <a:cxn ang="0">
                  <a:pos x="0" y="30"/>
                </a:cxn>
                <a:cxn ang="0">
                  <a:pos x="26" y="30"/>
                </a:cxn>
                <a:cxn ang="0">
                  <a:pos x="26" y="26"/>
                </a:cxn>
                <a:cxn ang="0">
                  <a:pos x="12" y="26"/>
                </a:cxn>
                <a:cxn ang="0">
                  <a:pos x="12" y="26"/>
                </a:cxn>
                <a:cxn ang="0">
                  <a:pos x="14" y="24"/>
                </a:cxn>
                <a:cxn ang="0">
                  <a:pos x="14" y="24"/>
                </a:cxn>
                <a:cxn ang="0">
                  <a:pos x="18" y="20"/>
                </a:cxn>
                <a:cxn ang="0">
                  <a:pos x="18" y="20"/>
                </a:cxn>
                <a:cxn ang="0">
                  <a:pos x="22" y="16"/>
                </a:cxn>
                <a:cxn ang="0">
                  <a:pos x="22" y="16"/>
                </a:cxn>
                <a:cxn ang="0">
                  <a:pos x="26" y="12"/>
                </a:cxn>
                <a:cxn ang="0">
                  <a:pos x="26" y="12"/>
                </a:cxn>
                <a:cxn ang="0">
                  <a:pos x="26" y="8"/>
                </a:cxn>
                <a:cxn ang="0">
                  <a:pos x="26" y="8"/>
                </a:cxn>
                <a:cxn ang="0">
                  <a:pos x="26" y="6"/>
                </a:cxn>
                <a:cxn ang="0">
                  <a:pos x="24" y="4"/>
                </a:cxn>
                <a:cxn ang="0">
                  <a:pos x="24" y="4"/>
                </a:cxn>
                <a:cxn ang="0">
                  <a:pos x="20" y="2"/>
                </a:cxn>
                <a:cxn ang="0">
                  <a:pos x="14" y="0"/>
                </a:cxn>
                <a:cxn ang="0">
                  <a:pos x="14" y="0"/>
                </a:cxn>
                <a:cxn ang="0">
                  <a:pos x="6" y="2"/>
                </a:cxn>
                <a:cxn ang="0">
                  <a:pos x="6" y="2"/>
                </a:cxn>
                <a:cxn ang="0">
                  <a:pos x="2" y="6"/>
                </a:cxn>
                <a:cxn ang="0">
                  <a:pos x="0" y="10"/>
                </a:cxn>
                <a:cxn ang="0">
                  <a:pos x="8" y="10"/>
                </a:cxn>
                <a:cxn ang="0">
                  <a:pos x="8" y="10"/>
                </a:cxn>
                <a:cxn ang="0">
                  <a:pos x="10" y="6"/>
                </a:cxn>
                <a:cxn ang="0">
                  <a:pos x="10" y="6"/>
                </a:cxn>
                <a:cxn ang="0">
                  <a:pos x="14" y="6"/>
                </a:cxn>
                <a:cxn ang="0">
                  <a:pos x="14" y="6"/>
                </a:cxn>
                <a:cxn ang="0">
                  <a:pos x="18" y="6"/>
                </a:cxn>
                <a:cxn ang="0">
                  <a:pos x="18" y="6"/>
                </a:cxn>
                <a:cxn ang="0">
                  <a:pos x="20" y="10"/>
                </a:cxn>
                <a:cxn ang="0">
                  <a:pos x="20" y="10"/>
                </a:cxn>
                <a:cxn ang="0">
                  <a:pos x="18" y="12"/>
                </a:cxn>
                <a:cxn ang="0">
                  <a:pos x="18" y="12"/>
                </a:cxn>
                <a:cxn ang="0">
                  <a:pos x="12" y="18"/>
                </a:cxn>
                <a:cxn ang="0">
                  <a:pos x="12" y="18"/>
                </a:cxn>
              </a:cxnLst>
              <a:rect l="0" t="0" r="r" b="b"/>
              <a:pathLst>
                <a:path w="26" h="30">
                  <a:moveTo>
                    <a:pt x="12" y="18"/>
                  </a:moveTo>
                  <a:lnTo>
                    <a:pt x="12" y="18"/>
                  </a:lnTo>
                  <a:lnTo>
                    <a:pt x="2" y="24"/>
                  </a:lnTo>
                  <a:lnTo>
                    <a:pt x="2" y="24"/>
                  </a:lnTo>
                  <a:lnTo>
                    <a:pt x="0" y="30"/>
                  </a:lnTo>
                  <a:lnTo>
                    <a:pt x="26" y="30"/>
                  </a:lnTo>
                  <a:lnTo>
                    <a:pt x="26" y="26"/>
                  </a:lnTo>
                  <a:lnTo>
                    <a:pt x="12" y="26"/>
                  </a:lnTo>
                  <a:lnTo>
                    <a:pt x="12" y="26"/>
                  </a:lnTo>
                  <a:lnTo>
                    <a:pt x="14" y="24"/>
                  </a:lnTo>
                  <a:lnTo>
                    <a:pt x="14" y="24"/>
                  </a:lnTo>
                  <a:lnTo>
                    <a:pt x="18" y="20"/>
                  </a:lnTo>
                  <a:lnTo>
                    <a:pt x="18" y="20"/>
                  </a:lnTo>
                  <a:lnTo>
                    <a:pt x="22" y="16"/>
                  </a:lnTo>
                  <a:lnTo>
                    <a:pt x="22" y="16"/>
                  </a:lnTo>
                  <a:lnTo>
                    <a:pt x="26" y="12"/>
                  </a:lnTo>
                  <a:lnTo>
                    <a:pt x="26" y="12"/>
                  </a:lnTo>
                  <a:lnTo>
                    <a:pt x="26" y="8"/>
                  </a:lnTo>
                  <a:lnTo>
                    <a:pt x="26" y="8"/>
                  </a:lnTo>
                  <a:lnTo>
                    <a:pt x="26" y="6"/>
                  </a:lnTo>
                  <a:lnTo>
                    <a:pt x="24" y="4"/>
                  </a:lnTo>
                  <a:lnTo>
                    <a:pt x="24" y="4"/>
                  </a:lnTo>
                  <a:lnTo>
                    <a:pt x="20" y="2"/>
                  </a:lnTo>
                  <a:lnTo>
                    <a:pt x="14" y="0"/>
                  </a:lnTo>
                  <a:lnTo>
                    <a:pt x="14" y="0"/>
                  </a:lnTo>
                  <a:lnTo>
                    <a:pt x="6" y="2"/>
                  </a:lnTo>
                  <a:lnTo>
                    <a:pt x="6" y="2"/>
                  </a:lnTo>
                  <a:lnTo>
                    <a:pt x="2" y="6"/>
                  </a:lnTo>
                  <a:lnTo>
                    <a:pt x="0" y="10"/>
                  </a:lnTo>
                  <a:lnTo>
                    <a:pt x="8" y="10"/>
                  </a:lnTo>
                  <a:lnTo>
                    <a:pt x="8" y="10"/>
                  </a:lnTo>
                  <a:lnTo>
                    <a:pt x="10" y="6"/>
                  </a:lnTo>
                  <a:lnTo>
                    <a:pt x="10" y="6"/>
                  </a:lnTo>
                  <a:lnTo>
                    <a:pt x="14" y="6"/>
                  </a:lnTo>
                  <a:lnTo>
                    <a:pt x="14" y="6"/>
                  </a:lnTo>
                  <a:lnTo>
                    <a:pt x="18" y="6"/>
                  </a:lnTo>
                  <a:lnTo>
                    <a:pt x="18" y="6"/>
                  </a:lnTo>
                  <a:lnTo>
                    <a:pt x="20" y="10"/>
                  </a:lnTo>
                  <a:lnTo>
                    <a:pt x="20" y="10"/>
                  </a:lnTo>
                  <a:lnTo>
                    <a:pt x="18" y="12"/>
                  </a:lnTo>
                  <a:lnTo>
                    <a:pt x="18" y="12"/>
                  </a:lnTo>
                  <a:lnTo>
                    <a:pt x="12" y="18"/>
                  </a:lnTo>
                  <a:lnTo>
                    <a:pt x="12"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0" name="Freeform 1060"/>
            <p:cNvSpPr>
              <a:spLocks/>
            </p:cNvSpPr>
            <p:nvPr/>
          </p:nvSpPr>
          <p:spPr bwMode="auto">
            <a:xfrm>
              <a:off x="8961438" y="-1744663"/>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1" name="Freeform 1061"/>
            <p:cNvSpPr>
              <a:spLocks/>
            </p:cNvSpPr>
            <p:nvPr/>
          </p:nvSpPr>
          <p:spPr bwMode="auto">
            <a:xfrm>
              <a:off x="9024938" y="-1779588"/>
              <a:ext cx="31750" cy="47625"/>
            </a:xfrm>
            <a:custGeom>
              <a:avLst/>
              <a:gdLst/>
              <a:ahLst/>
              <a:cxnLst>
                <a:cxn ang="0">
                  <a:pos x="14" y="14"/>
                </a:cxn>
                <a:cxn ang="0">
                  <a:pos x="14" y="14"/>
                </a:cxn>
                <a:cxn ang="0">
                  <a:pos x="16"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0"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6" y="10"/>
                  </a:lnTo>
                  <a:lnTo>
                    <a:pt x="18" y="8"/>
                  </a:lnTo>
                  <a:lnTo>
                    <a:pt x="18" y="8"/>
                  </a:lnTo>
                  <a:lnTo>
                    <a:pt x="16" y="2"/>
                  </a:lnTo>
                  <a:lnTo>
                    <a:pt x="16" y="2"/>
                  </a:lnTo>
                  <a:lnTo>
                    <a:pt x="14" y="0"/>
                  </a:lnTo>
                  <a:lnTo>
                    <a:pt x="10" y="0"/>
                  </a:lnTo>
                  <a:lnTo>
                    <a:pt x="10" y="0"/>
                  </a:lnTo>
                  <a:lnTo>
                    <a:pt x="6" y="2"/>
                  </a:lnTo>
                  <a:lnTo>
                    <a:pt x="6" y="2"/>
                  </a:lnTo>
                  <a:lnTo>
                    <a:pt x="2" y="4"/>
                  </a:lnTo>
                  <a:lnTo>
                    <a:pt x="2" y="4"/>
                  </a:lnTo>
                  <a:lnTo>
                    <a:pt x="0"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2" name="Freeform 1062"/>
            <p:cNvSpPr>
              <a:spLocks/>
            </p:cNvSpPr>
            <p:nvPr/>
          </p:nvSpPr>
          <p:spPr bwMode="auto">
            <a:xfrm>
              <a:off x="8199438" y="-1779588"/>
              <a:ext cx="38100" cy="69850"/>
            </a:xfrm>
            <a:custGeom>
              <a:avLst/>
              <a:gdLst/>
              <a:ahLst/>
              <a:cxnLst>
                <a:cxn ang="0">
                  <a:pos x="20" y="20"/>
                </a:cxn>
                <a:cxn ang="0">
                  <a:pos x="22" y="16"/>
                </a:cxn>
                <a:cxn ang="0">
                  <a:pos x="24" y="12"/>
                </a:cxn>
                <a:cxn ang="0">
                  <a:pos x="20" y="4"/>
                </a:cxn>
                <a:cxn ang="0">
                  <a:pos x="16" y="2"/>
                </a:cxn>
                <a:cxn ang="0">
                  <a:pos x="10" y="0"/>
                </a:cxn>
                <a:cxn ang="0">
                  <a:pos x="2" y="2"/>
                </a:cxn>
                <a:cxn ang="0">
                  <a:pos x="0" y="6"/>
                </a:cxn>
                <a:cxn ang="0">
                  <a:pos x="0" y="14"/>
                </a:cxn>
                <a:cxn ang="0">
                  <a:pos x="10" y="10"/>
                </a:cxn>
                <a:cxn ang="0">
                  <a:pos x="10" y="8"/>
                </a:cxn>
                <a:cxn ang="0">
                  <a:pos x="12" y="6"/>
                </a:cxn>
                <a:cxn ang="0">
                  <a:pos x="12" y="8"/>
                </a:cxn>
                <a:cxn ang="0">
                  <a:pos x="14" y="10"/>
                </a:cxn>
                <a:cxn ang="0">
                  <a:pos x="14" y="12"/>
                </a:cxn>
                <a:cxn ang="0">
                  <a:pos x="12" y="16"/>
                </a:cxn>
                <a:cxn ang="0">
                  <a:pos x="12" y="18"/>
                </a:cxn>
                <a:cxn ang="0">
                  <a:pos x="8" y="24"/>
                </a:cxn>
                <a:cxn ang="0">
                  <a:pos x="12" y="24"/>
                </a:cxn>
                <a:cxn ang="0">
                  <a:pos x="12" y="26"/>
                </a:cxn>
                <a:cxn ang="0">
                  <a:pos x="14" y="28"/>
                </a:cxn>
                <a:cxn ang="0">
                  <a:pos x="14" y="32"/>
                </a:cxn>
                <a:cxn ang="0">
                  <a:pos x="12"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6" y="2"/>
                  </a:lnTo>
                  <a:lnTo>
                    <a:pt x="10" y="0"/>
                  </a:lnTo>
                  <a:lnTo>
                    <a:pt x="10" y="0"/>
                  </a:lnTo>
                  <a:lnTo>
                    <a:pt x="6" y="2"/>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2" y="8"/>
                  </a:lnTo>
                  <a:lnTo>
                    <a:pt x="12" y="8"/>
                  </a:lnTo>
                  <a:lnTo>
                    <a:pt x="14" y="10"/>
                  </a:lnTo>
                  <a:lnTo>
                    <a:pt x="14" y="12"/>
                  </a:lnTo>
                  <a:lnTo>
                    <a:pt x="14" y="12"/>
                  </a:lnTo>
                  <a:lnTo>
                    <a:pt x="12" y="16"/>
                  </a:lnTo>
                  <a:lnTo>
                    <a:pt x="12" y="16"/>
                  </a:lnTo>
                  <a:lnTo>
                    <a:pt x="12" y="18"/>
                  </a:lnTo>
                  <a:lnTo>
                    <a:pt x="12" y="18"/>
                  </a:lnTo>
                  <a:lnTo>
                    <a:pt x="8" y="18"/>
                  </a:lnTo>
                  <a:lnTo>
                    <a:pt x="8" y="24"/>
                  </a:lnTo>
                  <a:lnTo>
                    <a:pt x="8" y="24"/>
                  </a:lnTo>
                  <a:lnTo>
                    <a:pt x="12" y="24"/>
                  </a:lnTo>
                  <a:lnTo>
                    <a:pt x="12" y="24"/>
                  </a:lnTo>
                  <a:lnTo>
                    <a:pt x="12" y="26"/>
                  </a:lnTo>
                  <a:lnTo>
                    <a:pt x="12" y="26"/>
                  </a:lnTo>
                  <a:lnTo>
                    <a:pt x="14" y="28"/>
                  </a:lnTo>
                  <a:lnTo>
                    <a:pt x="14" y="32"/>
                  </a:lnTo>
                  <a:lnTo>
                    <a:pt x="14" y="32"/>
                  </a:lnTo>
                  <a:lnTo>
                    <a:pt x="12" y="36"/>
                  </a:lnTo>
                  <a:lnTo>
                    <a:pt x="12"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3" name="Freeform 1063"/>
            <p:cNvSpPr>
              <a:spLocks/>
            </p:cNvSpPr>
            <p:nvPr/>
          </p:nvSpPr>
          <p:spPr bwMode="auto">
            <a:xfrm>
              <a:off x="8345488" y="-1776413"/>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6" y="24"/>
                </a:cxn>
                <a:cxn ang="0">
                  <a:pos x="46" y="44"/>
                </a:cxn>
                <a:cxn ang="0">
                  <a:pos x="46" y="44"/>
                </a:cxn>
                <a:cxn ang="0">
                  <a:pos x="60" y="44"/>
                </a:cxn>
                <a:cxn ang="0">
                  <a:pos x="60" y="0"/>
                </a:cxn>
                <a:cxn ang="0">
                  <a:pos x="60" y="0"/>
                </a:cxn>
                <a:cxn ang="0">
                  <a:pos x="0" y="2"/>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6" y="24"/>
                  </a:lnTo>
                  <a:lnTo>
                    <a:pt x="46" y="44"/>
                  </a:lnTo>
                  <a:lnTo>
                    <a:pt x="46" y="44"/>
                  </a:lnTo>
                  <a:lnTo>
                    <a:pt x="60" y="44"/>
                  </a:lnTo>
                  <a:lnTo>
                    <a:pt x="60" y="0"/>
                  </a:lnTo>
                  <a:lnTo>
                    <a:pt x="60" y="0"/>
                  </a:lnTo>
                  <a:lnTo>
                    <a:pt x="0" y="2"/>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4" name="Freeform 1064"/>
            <p:cNvSpPr>
              <a:spLocks/>
            </p:cNvSpPr>
            <p:nvPr/>
          </p:nvSpPr>
          <p:spPr bwMode="auto">
            <a:xfrm>
              <a:off x="845661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5" name="Freeform 1065"/>
            <p:cNvSpPr>
              <a:spLocks/>
            </p:cNvSpPr>
            <p:nvPr/>
          </p:nvSpPr>
          <p:spPr bwMode="auto">
            <a:xfrm>
              <a:off x="8494713" y="-1776413"/>
              <a:ext cx="57150" cy="69850"/>
            </a:xfrm>
            <a:custGeom>
              <a:avLst/>
              <a:gdLst/>
              <a:ahLst/>
              <a:cxnLst>
                <a:cxn ang="0">
                  <a:pos x="22" y="24"/>
                </a:cxn>
                <a:cxn ang="0">
                  <a:pos x="12" y="24"/>
                </a:cxn>
                <a:cxn ang="0">
                  <a:pos x="12" y="0"/>
                </a:cxn>
                <a:cxn ang="0">
                  <a:pos x="12" y="0"/>
                </a:cxn>
                <a:cxn ang="0">
                  <a:pos x="0" y="0"/>
                </a:cxn>
                <a:cxn ang="0">
                  <a:pos x="0" y="44"/>
                </a:cxn>
                <a:cxn ang="0">
                  <a:pos x="36" y="44"/>
                </a:cxn>
                <a:cxn ang="0">
                  <a:pos x="36" y="0"/>
                </a:cxn>
                <a:cxn ang="0">
                  <a:pos x="36" y="0"/>
                </a:cxn>
                <a:cxn ang="0">
                  <a:pos x="22" y="0"/>
                </a:cxn>
                <a:cxn ang="0">
                  <a:pos x="22" y="24"/>
                </a:cxn>
              </a:cxnLst>
              <a:rect l="0" t="0" r="r" b="b"/>
              <a:pathLst>
                <a:path w="36" h="44">
                  <a:moveTo>
                    <a:pt x="22" y="24"/>
                  </a:moveTo>
                  <a:lnTo>
                    <a:pt x="12" y="24"/>
                  </a:lnTo>
                  <a:lnTo>
                    <a:pt x="12" y="0"/>
                  </a:lnTo>
                  <a:lnTo>
                    <a:pt x="12" y="0"/>
                  </a:lnTo>
                  <a:lnTo>
                    <a:pt x="0" y="0"/>
                  </a:lnTo>
                  <a:lnTo>
                    <a:pt x="0" y="44"/>
                  </a:lnTo>
                  <a:lnTo>
                    <a:pt x="36" y="44"/>
                  </a:lnTo>
                  <a:lnTo>
                    <a:pt x="36" y="0"/>
                  </a:lnTo>
                  <a:lnTo>
                    <a:pt x="36" y="0"/>
                  </a:lnTo>
                  <a:lnTo>
                    <a:pt x="22" y="0"/>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6" name="Freeform 1066"/>
            <p:cNvSpPr>
              <a:spLocks/>
            </p:cNvSpPr>
            <p:nvPr/>
          </p:nvSpPr>
          <p:spPr bwMode="auto">
            <a:xfrm>
              <a:off x="8567738"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7" name="Freeform 1067"/>
            <p:cNvSpPr>
              <a:spLocks/>
            </p:cNvSpPr>
            <p:nvPr/>
          </p:nvSpPr>
          <p:spPr bwMode="auto">
            <a:xfrm>
              <a:off x="8624888" y="-1776413"/>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8" name="Freeform 1068"/>
            <p:cNvSpPr>
              <a:spLocks/>
            </p:cNvSpPr>
            <p:nvPr/>
          </p:nvSpPr>
          <p:spPr bwMode="auto">
            <a:xfrm>
              <a:off x="8605838" y="-1776413"/>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79" name="Freeform 1069"/>
            <p:cNvSpPr>
              <a:spLocks/>
            </p:cNvSpPr>
            <p:nvPr/>
          </p:nvSpPr>
          <p:spPr bwMode="auto">
            <a:xfrm>
              <a:off x="871696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0" name="Freeform 1070"/>
            <p:cNvSpPr>
              <a:spLocks/>
            </p:cNvSpPr>
            <p:nvPr/>
          </p:nvSpPr>
          <p:spPr bwMode="auto">
            <a:xfrm>
              <a:off x="87518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1" name="Freeform 1071"/>
            <p:cNvSpPr>
              <a:spLocks/>
            </p:cNvSpPr>
            <p:nvPr/>
          </p:nvSpPr>
          <p:spPr bwMode="auto">
            <a:xfrm>
              <a:off x="87899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2" name="Freeform 1072"/>
            <p:cNvSpPr>
              <a:spLocks/>
            </p:cNvSpPr>
            <p:nvPr/>
          </p:nvSpPr>
          <p:spPr bwMode="auto">
            <a:xfrm>
              <a:off x="88280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3" name="Freeform 1073"/>
            <p:cNvSpPr>
              <a:spLocks/>
            </p:cNvSpPr>
            <p:nvPr/>
          </p:nvSpPr>
          <p:spPr bwMode="auto">
            <a:xfrm>
              <a:off x="8863013" y="-1776413"/>
              <a:ext cx="57150" cy="69850"/>
            </a:xfrm>
            <a:custGeom>
              <a:avLst/>
              <a:gdLst/>
              <a:ahLst/>
              <a:cxnLst>
                <a:cxn ang="0">
                  <a:pos x="0" y="44"/>
                </a:cxn>
                <a:cxn ang="0">
                  <a:pos x="0" y="44"/>
                </a:cxn>
                <a:cxn ang="0">
                  <a:pos x="12" y="44"/>
                </a:cxn>
                <a:cxn ang="0">
                  <a:pos x="12" y="24"/>
                </a:cxn>
                <a:cxn ang="0">
                  <a:pos x="24" y="24"/>
                </a:cxn>
                <a:cxn ang="0">
                  <a:pos x="24" y="42"/>
                </a:cxn>
                <a:cxn ang="0">
                  <a:pos x="36" y="42"/>
                </a:cxn>
                <a:cxn ang="0">
                  <a:pos x="36" y="0"/>
                </a:cxn>
                <a:cxn ang="0">
                  <a:pos x="36" y="0"/>
                </a:cxn>
                <a:cxn ang="0">
                  <a:pos x="0" y="0"/>
                </a:cxn>
                <a:cxn ang="0">
                  <a:pos x="0" y="44"/>
                </a:cxn>
              </a:cxnLst>
              <a:rect l="0" t="0" r="r" b="b"/>
              <a:pathLst>
                <a:path w="36" h="44">
                  <a:moveTo>
                    <a:pt x="0" y="44"/>
                  </a:moveTo>
                  <a:lnTo>
                    <a:pt x="0" y="44"/>
                  </a:lnTo>
                  <a:lnTo>
                    <a:pt x="12" y="44"/>
                  </a:lnTo>
                  <a:lnTo>
                    <a:pt x="12" y="24"/>
                  </a:lnTo>
                  <a:lnTo>
                    <a:pt x="24" y="24"/>
                  </a:lnTo>
                  <a:lnTo>
                    <a:pt x="24" y="42"/>
                  </a:lnTo>
                  <a:lnTo>
                    <a:pt x="36" y="42"/>
                  </a:lnTo>
                  <a:lnTo>
                    <a:pt x="36" y="0"/>
                  </a:lnTo>
                  <a:lnTo>
                    <a:pt x="36"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84" name="Freeform 1075"/>
            <p:cNvSpPr>
              <a:spLocks/>
            </p:cNvSpPr>
            <p:nvPr/>
          </p:nvSpPr>
          <p:spPr bwMode="auto">
            <a:xfrm>
              <a:off x="8285163" y="-3697288"/>
              <a:ext cx="2419350" cy="1654175"/>
            </a:xfrm>
            <a:custGeom>
              <a:avLst/>
              <a:gdLst/>
              <a:ahLst/>
              <a:cxnLst>
                <a:cxn ang="0">
                  <a:pos x="1524" y="1020"/>
                </a:cxn>
                <a:cxn ang="0">
                  <a:pos x="1524" y="1032"/>
                </a:cxn>
                <a:cxn ang="0">
                  <a:pos x="1524" y="1032"/>
                </a:cxn>
                <a:cxn ang="0">
                  <a:pos x="1524" y="1036"/>
                </a:cxn>
                <a:cxn ang="0">
                  <a:pos x="1522" y="1040"/>
                </a:cxn>
                <a:cxn ang="0">
                  <a:pos x="1518" y="1042"/>
                </a:cxn>
                <a:cxn ang="0">
                  <a:pos x="1514" y="1042"/>
                </a:cxn>
                <a:cxn ang="0">
                  <a:pos x="8" y="1042"/>
                </a:cxn>
                <a:cxn ang="0">
                  <a:pos x="8" y="1042"/>
                </a:cxn>
                <a:cxn ang="0">
                  <a:pos x="6" y="1042"/>
                </a:cxn>
                <a:cxn ang="0">
                  <a:pos x="2" y="1040"/>
                </a:cxn>
                <a:cxn ang="0">
                  <a:pos x="0" y="1036"/>
                </a:cxn>
                <a:cxn ang="0">
                  <a:pos x="0" y="1032"/>
                </a:cxn>
                <a:cxn ang="0">
                  <a:pos x="0" y="1020"/>
                </a:cxn>
                <a:cxn ang="0">
                  <a:pos x="0" y="10"/>
                </a:cxn>
                <a:cxn ang="0">
                  <a:pos x="0" y="10"/>
                </a:cxn>
                <a:cxn ang="0">
                  <a:pos x="0" y="10"/>
                </a:cxn>
                <a:cxn ang="0">
                  <a:pos x="0" y="6"/>
                </a:cxn>
                <a:cxn ang="0">
                  <a:pos x="2" y="4"/>
                </a:cxn>
                <a:cxn ang="0">
                  <a:pos x="2" y="4"/>
                </a:cxn>
                <a:cxn ang="0">
                  <a:pos x="4" y="0"/>
                </a:cxn>
                <a:cxn ang="0">
                  <a:pos x="8" y="0"/>
                </a:cxn>
                <a:cxn ang="0">
                  <a:pos x="1514" y="0"/>
                </a:cxn>
                <a:cxn ang="0">
                  <a:pos x="1514" y="0"/>
                </a:cxn>
                <a:cxn ang="0">
                  <a:pos x="1518" y="0"/>
                </a:cxn>
                <a:cxn ang="0">
                  <a:pos x="1522" y="4"/>
                </a:cxn>
                <a:cxn ang="0">
                  <a:pos x="1522" y="4"/>
                </a:cxn>
                <a:cxn ang="0">
                  <a:pos x="1524" y="6"/>
                </a:cxn>
                <a:cxn ang="0">
                  <a:pos x="1524" y="10"/>
                </a:cxn>
                <a:cxn ang="0">
                  <a:pos x="1524" y="10"/>
                </a:cxn>
                <a:cxn ang="0">
                  <a:pos x="1524" y="1020"/>
                </a:cxn>
              </a:cxnLst>
              <a:rect l="0" t="0" r="r" b="b"/>
              <a:pathLst>
                <a:path w="1524" h="1042">
                  <a:moveTo>
                    <a:pt x="1524" y="1020"/>
                  </a:moveTo>
                  <a:lnTo>
                    <a:pt x="1524" y="1032"/>
                  </a:lnTo>
                  <a:lnTo>
                    <a:pt x="1524" y="1032"/>
                  </a:lnTo>
                  <a:lnTo>
                    <a:pt x="1524" y="1036"/>
                  </a:lnTo>
                  <a:lnTo>
                    <a:pt x="1522" y="1040"/>
                  </a:lnTo>
                  <a:lnTo>
                    <a:pt x="1518" y="1042"/>
                  </a:lnTo>
                  <a:lnTo>
                    <a:pt x="1514" y="1042"/>
                  </a:lnTo>
                  <a:lnTo>
                    <a:pt x="8" y="1042"/>
                  </a:lnTo>
                  <a:lnTo>
                    <a:pt x="8" y="1042"/>
                  </a:lnTo>
                  <a:lnTo>
                    <a:pt x="6" y="1042"/>
                  </a:lnTo>
                  <a:lnTo>
                    <a:pt x="2" y="1040"/>
                  </a:lnTo>
                  <a:lnTo>
                    <a:pt x="0" y="1036"/>
                  </a:lnTo>
                  <a:lnTo>
                    <a:pt x="0" y="1032"/>
                  </a:lnTo>
                  <a:lnTo>
                    <a:pt x="0" y="1020"/>
                  </a:lnTo>
                  <a:lnTo>
                    <a:pt x="0" y="10"/>
                  </a:lnTo>
                  <a:lnTo>
                    <a:pt x="0" y="10"/>
                  </a:lnTo>
                  <a:lnTo>
                    <a:pt x="0" y="10"/>
                  </a:lnTo>
                  <a:lnTo>
                    <a:pt x="0" y="6"/>
                  </a:lnTo>
                  <a:lnTo>
                    <a:pt x="2" y="4"/>
                  </a:lnTo>
                  <a:lnTo>
                    <a:pt x="2" y="4"/>
                  </a:lnTo>
                  <a:lnTo>
                    <a:pt x="4" y="0"/>
                  </a:lnTo>
                  <a:lnTo>
                    <a:pt x="8" y="0"/>
                  </a:lnTo>
                  <a:lnTo>
                    <a:pt x="1514" y="0"/>
                  </a:lnTo>
                  <a:lnTo>
                    <a:pt x="1514" y="0"/>
                  </a:lnTo>
                  <a:lnTo>
                    <a:pt x="1518" y="0"/>
                  </a:lnTo>
                  <a:lnTo>
                    <a:pt x="1522" y="4"/>
                  </a:lnTo>
                  <a:lnTo>
                    <a:pt x="1522" y="4"/>
                  </a:lnTo>
                  <a:lnTo>
                    <a:pt x="1524" y="6"/>
                  </a:lnTo>
                  <a:lnTo>
                    <a:pt x="1524" y="10"/>
                  </a:lnTo>
                  <a:lnTo>
                    <a:pt x="1524" y="10"/>
                  </a:lnTo>
                  <a:lnTo>
                    <a:pt x="1524" y="1020"/>
                  </a:lnTo>
                  <a:close/>
                </a:path>
              </a:pathLst>
            </a:custGeom>
            <a:blipFill dpi="0" rotWithShape="0">
              <a:blip r:embed="rId3"/>
              <a:srcRect/>
              <a:stretch>
                <a:fillRect/>
              </a:stretch>
            </a:blipFill>
            <a:ln w="12700">
              <a:solidFill>
                <a:schemeClr val="accent1">
                  <a:lumMod val="10000"/>
                </a:schemeClr>
              </a:solidFill>
              <a:round/>
              <a:headEnd/>
              <a:tailEnd/>
            </a:ln>
            <a:effectLst/>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latin typeface="Arial" pitchFamily="34" charset="0"/>
                <a:ea typeface="ＭＳ Ｐゴシック" pitchFamily="-97" charset="-128"/>
              </a:endParaRPr>
            </a:p>
          </p:txBody>
        </p:sp>
      </p:grpSp>
      <p:grpSp>
        <p:nvGrpSpPr>
          <p:cNvPr id="33" name="Gruppe 122"/>
          <p:cNvGrpSpPr/>
          <p:nvPr/>
        </p:nvGrpSpPr>
        <p:grpSpPr>
          <a:xfrm>
            <a:off x="1769410" y="5375961"/>
            <a:ext cx="1578428" cy="1406819"/>
            <a:chOff x="8164513" y="-4049713"/>
            <a:chExt cx="2657475" cy="2368550"/>
          </a:xfrm>
          <a:effectLst>
            <a:outerShdw blurRad="50800" dist="38100" dir="2700000" algn="tl" rotWithShape="0">
              <a:prstClr val="black">
                <a:alpha val="40000"/>
              </a:prstClr>
            </a:outerShdw>
          </a:effectLst>
        </p:grpSpPr>
        <p:sp>
          <p:nvSpPr>
            <p:cNvPr id="161" name="Freeform 1013"/>
            <p:cNvSpPr>
              <a:spLocks noEditPoints="1"/>
            </p:cNvSpPr>
            <p:nvPr/>
          </p:nvSpPr>
          <p:spPr bwMode="auto">
            <a:xfrm>
              <a:off x="8164513" y="-4049713"/>
              <a:ext cx="2657475" cy="2368550"/>
            </a:xfrm>
            <a:custGeom>
              <a:avLst/>
              <a:gdLst/>
              <a:ahLst/>
              <a:cxnLst>
                <a:cxn ang="0">
                  <a:pos x="1504" y="96"/>
                </a:cxn>
                <a:cxn ang="0">
                  <a:pos x="1574" y="76"/>
                </a:cxn>
                <a:cxn ang="0">
                  <a:pos x="1582" y="192"/>
                </a:cxn>
                <a:cxn ang="0">
                  <a:pos x="1506" y="186"/>
                </a:cxn>
                <a:cxn ang="0">
                  <a:pos x="1316" y="76"/>
                </a:cxn>
                <a:cxn ang="0">
                  <a:pos x="1388" y="96"/>
                </a:cxn>
                <a:cxn ang="0">
                  <a:pos x="1324" y="198"/>
                </a:cxn>
                <a:cxn ang="0">
                  <a:pos x="1102" y="96"/>
                </a:cxn>
                <a:cxn ang="0">
                  <a:pos x="1166" y="74"/>
                </a:cxn>
                <a:cxn ang="0">
                  <a:pos x="1186" y="186"/>
                </a:cxn>
                <a:cxn ang="0">
                  <a:pos x="1108" y="192"/>
                </a:cxn>
                <a:cxn ang="0">
                  <a:pos x="908" y="82"/>
                </a:cxn>
                <a:cxn ang="0">
                  <a:pos x="984" y="88"/>
                </a:cxn>
                <a:cxn ang="0">
                  <a:pos x="966" y="198"/>
                </a:cxn>
                <a:cxn ang="0">
                  <a:pos x="902" y="96"/>
                </a:cxn>
                <a:cxn ang="0">
                  <a:pos x="764" y="74"/>
                </a:cxn>
                <a:cxn ang="0">
                  <a:pos x="786" y="176"/>
                </a:cxn>
                <a:cxn ang="0">
                  <a:pos x="714" y="196"/>
                </a:cxn>
                <a:cxn ang="0">
                  <a:pos x="502" y="88"/>
                </a:cxn>
                <a:cxn ang="0">
                  <a:pos x="580" y="82"/>
                </a:cxn>
                <a:cxn ang="0">
                  <a:pos x="572" y="196"/>
                </a:cxn>
                <a:cxn ang="0">
                  <a:pos x="500" y="176"/>
                </a:cxn>
                <a:cxn ang="0">
                  <a:pos x="322" y="74"/>
                </a:cxn>
                <a:cxn ang="0">
                  <a:pos x="386" y="176"/>
                </a:cxn>
                <a:cxn ang="0">
                  <a:pos x="322" y="198"/>
                </a:cxn>
                <a:cxn ang="0">
                  <a:pos x="100" y="96"/>
                </a:cxn>
                <a:cxn ang="0">
                  <a:pos x="172" y="76"/>
                </a:cxn>
                <a:cxn ang="0">
                  <a:pos x="178" y="192"/>
                </a:cxn>
                <a:cxn ang="0">
                  <a:pos x="102" y="186"/>
                </a:cxn>
                <a:cxn ang="0">
                  <a:pos x="172" y="1402"/>
                </a:cxn>
                <a:cxn ang="0">
                  <a:pos x="100" y="1382"/>
                </a:cxn>
                <a:cxn ang="0">
                  <a:pos x="164" y="1280"/>
                </a:cxn>
                <a:cxn ang="0">
                  <a:pos x="386" y="1382"/>
                </a:cxn>
                <a:cxn ang="0">
                  <a:pos x="322" y="1404"/>
                </a:cxn>
                <a:cxn ang="0">
                  <a:pos x="302" y="1292"/>
                </a:cxn>
                <a:cxn ang="0">
                  <a:pos x="378" y="1286"/>
                </a:cxn>
                <a:cxn ang="0">
                  <a:pos x="580" y="1396"/>
                </a:cxn>
                <a:cxn ang="0">
                  <a:pos x="502" y="1390"/>
                </a:cxn>
                <a:cxn ang="0">
                  <a:pos x="522" y="1280"/>
                </a:cxn>
                <a:cxn ang="0">
                  <a:pos x="586" y="1382"/>
                </a:cxn>
                <a:cxn ang="0">
                  <a:pos x="724" y="1404"/>
                </a:cxn>
                <a:cxn ang="0">
                  <a:pos x="702" y="1302"/>
                </a:cxn>
                <a:cxn ang="0">
                  <a:pos x="772" y="1282"/>
                </a:cxn>
                <a:cxn ang="0">
                  <a:pos x="984" y="1390"/>
                </a:cxn>
                <a:cxn ang="0">
                  <a:pos x="908" y="1396"/>
                </a:cxn>
                <a:cxn ang="0">
                  <a:pos x="916" y="1282"/>
                </a:cxn>
                <a:cxn ang="0">
                  <a:pos x="986" y="1302"/>
                </a:cxn>
                <a:cxn ang="0">
                  <a:pos x="1166" y="1404"/>
                </a:cxn>
                <a:cxn ang="0">
                  <a:pos x="1102" y="1302"/>
                </a:cxn>
                <a:cxn ang="0">
                  <a:pos x="1166" y="1280"/>
                </a:cxn>
                <a:cxn ang="0">
                  <a:pos x="1388" y="1382"/>
                </a:cxn>
                <a:cxn ang="0">
                  <a:pos x="1316" y="1402"/>
                </a:cxn>
                <a:cxn ang="0">
                  <a:pos x="1310" y="1286"/>
                </a:cxn>
                <a:cxn ang="0">
                  <a:pos x="1386" y="1292"/>
                </a:cxn>
                <a:cxn ang="0">
                  <a:pos x="1574" y="1402"/>
                </a:cxn>
                <a:cxn ang="0">
                  <a:pos x="1504" y="1382"/>
                </a:cxn>
                <a:cxn ang="0">
                  <a:pos x="1566" y="1280"/>
                </a:cxn>
                <a:cxn ang="0">
                  <a:pos x="1600" y="1246"/>
                </a:cxn>
                <a:cxn ang="0">
                  <a:pos x="84" y="1268"/>
                </a:cxn>
                <a:cxn ang="0">
                  <a:pos x="74" y="234"/>
                </a:cxn>
                <a:cxn ang="0">
                  <a:pos x="84" y="224"/>
                </a:cxn>
                <a:cxn ang="0">
                  <a:pos x="1600" y="234"/>
                </a:cxn>
              </a:cxnLst>
              <a:rect l="0" t="0" r="r" b="b"/>
              <a:pathLst>
                <a:path w="1674" h="1492">
                  <a:moveTo>
                    <a:pt x="0" y="0"/>
                  </a:moveTo>
                  <a:lnTo>
                    <a:pt x="0" y="1492"/>
                  </a:lnTo>
                  <a:lnTo>
                    <a:pt x="1674" y="1492"/>
                  </a:lnTo>
                  <a:lnTo>
                    <a:pt x="1674" y="0"/>
                  </a:lnTo>
                  <a:lnTo>
                    <a:pt x="0" y="0"/>
                  </a:lnTo>
                  <a:close/>
                  <a:moveTo>
                    <a:pt x="1504" y="96"/>
                  </a:moveTo>
                  <a:lnTo>
                    <a:pt x="1504" y="96"/>
                  </a:lnTo>
                  <a:lnTo>
                    <a:pt x="1506" y="88"/>
                  </a:lnTo>
                  <a:lnTo>
                    <a:pt x="1510" y="82"/>
                  </a:lnTo>
                  <a:lnTo>
                    <a:pt x="1516" y="76"/>
                  </a:lnTo>
                  <a:lnTo>
                    <a:pt x="1526" y="74"/>
                  </a:lnTo>
                  <a:lnTo>
                    <a:pt x="1566" y="74"/>
                  </a:lnTo>
                  <a:lnTo>
                    <a:pt x="1566" y="74"/>
                  </a:lnTo>
                  <a:lnTo>
                    <a:pt x="1574" y="76"/>
                  </a:lnTo>
                  <a:lnTo>
                    <a:pt x="1582" y="82"/>
                  </a:lnTo>
                  <a:lnTo>
                    <a:pt x="1586" y="88"/>
                  </a:lnTo>
                  <a:lnTo>
                    <a:pt x="1588" y="96"/>
                  </a:lnTo>
                  <a:lnTo>
                    <a:pt x="1588" y="176"/>
                  </a:lnTo>
                  <a:lnTo>
                    <a:pt x="1588" y="176"/>
                  </a:lnTo>
                  <a:lnTo>
                    <a:pt x="1586" y="186"/>
                  </a:lnTo>
                  <a:lnTo>
                    <a:pt x="1582" y="192"/>
                  </a:lnTo>
                  <a:lnTo>
                    <a:pt x="1574" y="196"/>
                  </a:lnTo>
                  <a:lnTo>
                    <a:pt x="1566" y="198"/>
                  </a:lnTo>
                  <a:lnTo>
                    <a:pt x="1526" y="198"/>
                  </a:lnTo>
                  <a:lnTo>
                    <a:pt x="1526" y="198"/>
                  </a:lnTo>
                  <a:lnTo>
                    <a:pt x="1516" y="196"/>
                  </a:lnTo>
                  <a:lnTo>
                    <a:pt x="1510" y="192"/>
                  </a:lnTo>
                  <a:lnTo>
                    <a:pt x="1506" y="186"/>
                  </a:lnTo>
                  <a:lnTo>
                    <a:pt x="1504" y="176"/>
                  </a:lnTo>
                  <a:lnTo>
                    <a:pt x="1504" y="96"/>
                  </a:lnTo>
                  <a:close/>
                  <a:moveTo>
                    <a:pt x="1302" y="96"/>
                  </a:moveTo>
                  <a:lnTo>
                    <a:pt x="1302" y="96"/>
                  </a:lnTo>
                  <a:lnTo>
                    <a:pt x="1304" y="88"/>
                  </a:lnTo>
                  <a:lnTo>
                    <a:pt x="1310" y="82"/>
                  </a:lnTo>
                  <a:lnTo>
                    <a:pt x="1316" y="76"/>
                  </a:lnTo>
                  <a:lnTo>
                    <a:pt x="1324" y="74"/>
                  </a:lnTo>
                  <a:lnTo>
                    <a:pt x="1366" y="74"/>
                  </a:lnTo>
                  <a:lnTo>
                    <a:pt x="1366" y="74"/>
                  </a:lnTo>
                  <a:lnTo>
                    <a:pt x="1374" y="76"/>
                  </a:lnTo>
                  <a:lnTo>
                    <a:pt x="1382" y="82"/>
                  </a:lnTo>
                  <a:lnTo>
                    <a:pt x="1386" y="88"/>
                  </a:lnTo>
                  <a:lnTo>
                    <a:pt x="1388" y="96"/>
                  </a:lnTo>
                  <a:lnTo>
                    <a:pt x="1388" y="176"/>
                  </a:lnTo>
                  <a:lnTo>
                    <a:pt x="1388" y="176"/>
                  </a:lnTo>
                  <a:lnTo>
                    <a:pt x="1386" y="186"/>
                  </a:lnTo>
                  <a:lnTo>
                    <a:pt x="1382" y="192"/>
                  </a:lnTo>
                  <a:lnTo>
                    <a:pt x="1374" y="196"/>
                  </a:lnTo>
                  <a:lnTo>
                    <a:pt x="1366" y="198"/>
                  </a:lnTo>
                  <a:lnTo>
                    <a:pt x="1324" y="198"/>
                  </a:lnTo>
                  <a:lnTo>
                    <a:pt x="1324" y="198"/>
                  </a:lnTo>
                  <a:lnTo>
                    <a:pt x="1316" y="196"/>
                  </a:lnTo>
                  <a:lnTo>
                    <a:pt x="1310" y="192"/>
                  </a:lnTo>
                  <a:lnTo>
                    <a:pt x="1304" y="186"/>
                  </a:lnTo>
                  <a:lnTo>
                    <a:pt x="1302" y="176"/>
                  </a:lnTo>
                  <a:lnTo>
                    <a:pt x="1302" y="96"/>
                  </a:lnTo>
                  <a:close/>
                  <a:moveTo>
                    <a:pt x="1102" y="96"/>
                  </a:moveTo>
                  <a:lnTo>
                    <a:pt x="1102" y="96"/>
                  </a:lnTo>
                  <a:lnTo>
                    <a:pt x="1104" y="88"/>
                  </a:lnTo>
                  <a:lnTo>
                    <a:pt x="1108" y="82"/>
                  </a:lnTo>
                  <a:lnTo>
                    <a:pt x="1116" y="76"/>
                  </a:lnTo>
                  <a:lnTo>
                    <a:pt x="1124" y="74"/>
                  </a:lnTo>
                  <a:lnTo>
                    <a:pt x="1166" y="74"/>
                  </a:lnTo>
                  <a:lnTo>
                    <a:pt x="1166" y="74"/>
                  </a:lnTo>
                  <a:lnTo>
                    <a:pt x="1174" y="76"/>
                  </a:lnTo>
                  <a:lnTo>
                    <a:pt x="1180" y="82"/>
                  </a:lnTo>
                  <a:lnTo>
                    <a:pt x="1186" y="88"/>
                  </a:lnTo>
                  <a:lnTo>
                    <a:pt x="1188" y="96"/>
                  </a:lnTo>
                  <a:lnTo>
                    <a:pt x="1188" y="176"/>
                  </a:lnTo>
                  <a:lnTo>
                    <a:pt x="1188" y="176"/>
                  </a:lnTo>
                  <a:lnTo>
                    <a:pt x="1186" y="186"/>
                  </a:lnTo>
                  <a:lnTo>
                    <a:pt x="1180" y="192"/>
                  </a:lnTo>
                  <a:lnTo>
                    <a:pt x="1174" y="196"/>
                  </a:lnTo>
                  <a:lnTo>
                    <a:pt x="1166" y="198"/>
                  </a:lnTo>
                  <a:lnTo>
                    <a:pt x="1124" y="198"/>
                  </a:lnTo>
                  <a:lnTo>
                    <a:pt x="1124" y="198"/>
                  </a:lnTo>
                  <a:lnTo>
                    <a:pt x="1116" y="196"/>
                  </a:lnTo>
                  <a:lnTo>
                    <a:pt x="1108" y="192"/>
                  </a:lnTo>
                  <a:lnTo>
                    <a:pt x="1104" y="186"/>
                  </a:lnTo>
                  <a:lnTo>
                    <a:pt x="1102" y="176"/>
                  </a:lnTo>
                  <a:lnTo>
                    <a:pt x="1102" y="96"/>
                  </a:lnTo>
                  <a:close/>
                  <a:moveTo>
                    <a:pt x="902" y="96"/>
                  </a:moveTo>
                  <a:lnTo>
                    <a:pt x="902" y="96"/>
                  </a:lnTo>
                  <a:lnTo>
                    <a:pt x="904" y="88"/>
                  </a:lnTo>
                  <a:lnTo>
                    <a:pt x="908" y="82"/>
                  </a:lnTo>
                  <a:lnTo>
                    <a:pt x="916" y="76"/>
                  </a:lnTo>
                  <a:lnTo>
                    <a:pt x="924" y="74"/>
                  </a:lnTo>
                  <a:lnTo>
                    <a:pt x="966" y="74"/>
                  </a:lnTo>
                  <a:lnTo>
                    <a:pt x="966" y="74"/>
                  </a:lnTo>
                  <a:lnTo>
                    <a:pt x="974" y="76"/>
                  </a:lnTo>
                  <a:lnTo>
                    <a:pt x="980" y="82"/>
                  </a:lnTo>
                  <a:lnTo>
                    <a:pt x="984" y="88"/>
                  </a:lnTo>
                  <a:lnTo>
                    <a:pt x="986" y="96"/>
                  </a:lnTo>
                  <a:lnTo>
                    <a:pt x="986" y="176"/>
                  </a:lnTo>
                  <a:lnTo>
                    <a:pt x="986" y="176"/>
                  </a:lnTo>
                  <a:lnTo>
                    <a:pt x="984" y="186"/>
                  </a:lnTo>
                  <a:lnTo>
                    <a:pt x="980" y="192"/>
                  </a:lnTo>
                  <a:lnTo>
                    <a:pt x="974" y="196"/>
                  </a:lnTo>
                  <a:lnTo>
                    <a:pt x="966" y="198"/>
                  </a:lnTo>
                  <a:lnTo>
                    <a:pt x="924" y="198"/>
                  </a:lnTo>
                  <a:lnTo>
                    <a:pt x="924" y="198"/>
                  </a:lnTo>
                  <a:lnTo>
                    <a:pt x="916" y="196"/>
                  </a:lnTo>
                  <a:lnTo>
                    <a:pt x="908" y="192"/>
                  </a:lnTo>
                  <a:lnTo>
                    <a:pt x="904" y="186"/>
                  </a:lnTo>
                  <a:lnTo>
                    <a:pt x="902" y="176"/>
                  </a:lnTo>
                  <a:lnTo>
                    <a:pt x="902" y="96"/>
                  </a:lnTo>
                  <a:close/>
                  <a:moveTo>
                    <a:pt x="702" y="96"/>
                  </a:moveTo>
                  <a:lnTo>
                    <a:pt x="702" y="96"/>
                  </a:lnTo>
                  <a:lnTo>
                    <a:pt x="704" y="88"/>
                  </a:lnTo>
                  <a:lnTo>
                    <a:pt x="708" y="82"/>
                  </a:lnTo>
                  <a:lnTo>
                    <a:pt x="714" y="76"/>
                  </a:lnTo>
                  <a:lnTo>
                    <a:pt x="724" y="74"/>
                  </a:lnTo>
                  <a:lnTo>
                    <a:pt x="764" y="74"/>
                  </a:lnTo>
                  <a:lnTo>
                    <a:pt x="764" y="74"/>
                  </a:lnTo>
                  <a:lnTo>
                    <a:pt x="772" y="76"/>
                  </a:lnTo>
                  <a:lnTo>
                    <a:pt x="780" y="82"/>
                  </a:lnTo>
                  <a:lnTo>
                    <a:pt x="784" y="88"/>
                  </a:lnTo>
                  <a:lnTo>
                    <a:pt x="786" y="96"/>
                  </a:lnTo>
                  <a:lnTo>
                    <a:pt x="786" y="176"/>
                  </a:lnTo>
                  <a:lnTo>
                    <a:pt x="786" y="176"/>
                  </a:lnTo>
                  <a:lnTo>
                    <a:pt x="784" y="186"/>
                  </a:lnTo>
                  <a:lnTo>
                    <a:pt x="780" y="192"/>
                  </a:lnTo>
                  <a:lnTo>
                    <a:pt x="772" y="196"/>
                  </a:lnTo>
                  <a:lnTo>
                    <a:pt x="764" y="198"/>
                  </a:lnTo>
                  <a:lnTo>
                    <a:pt x="724" y="198"/>
                  </a:lnTo>
                  <a:lnTo>
                    <a:pt x="724" y="198"/>
                  </a:lnTo>
                  <a:lnTo>
                    <a:pt x="714" y="196"/>
                  </a:lnTo>
                  <a:lnTo>
                    <a:pt x="708" y="192"/>
                  </a:lnTo>
                  <a:lnTo>
                    <a:pt x="704" y="186"/>
                  </a:lnTo>
                  <a:lnTo>
                    <a:pt x="702" y="176"/>
                  </a:lnTo>
                  <a:lnTo>
                    <a:pt x="702" y="96"/>
                  </a:lnTo>
                  <a:close/>
                  <a:moveTo>
                    <a:pt x="500" y="96"/>
                  </a:moveTo>
                  <a:lnTo>
                    <a:pt x="500" y="96"/>
                  </a:lnTo>
                  <a:lnTo>
                    <a:pt x="502" y="88"/>
                  </a:lnTo>
                  <a:lnTo>
                    <a:pt x="508" y="82"/>
                  </a:lnTo>
                  <a:lnTo>
                    <a:pt x="514" y="76"/>
                  </a:lnTo>
                  <a:lnTo>
                    <a:pt x="522" y="74"/>
                  </a:lnTo>
                  <a:lnTo>
                    <a:pt x="564" y="74"/>
                  </a:lnTo>
                  <a:lnTo>
                    <a:pt x="564" y="74"/>
                  </a:lnTo>
                  <a:lnTo>
                    <a:pt x="572" y="76"/>
                  </a:lnTo>
                  <a:lnTo>
                    <a:pt x="580" y="82"/>
                  </a:lnTo>
                  <a:lnTo>
                    <a:pt x="584" y="88"/>
                  </a:lnTo>
                  <a:lnTo>
                    <a:pt x="586" y="96"/>
                  </a:lnTo>
                  <a:lnTo>
                    <a:pt x="586" y="176"/>
                  </a:lnTo>
                  <a:lnTo>
                    <a:pt x="586" y="176"/>
                  </a:lnTo>
                  <a:lnTo>
                    <a:pt x="584" y="186"/>
                  </a:lnTo>
                  <a:lnTo>
                    <a:pt x="580" y="192"/>
                  </a:lnTo>
                  <a:lnTo>
                    <a:pt x="572" y="196"/>
                  </a:lnTo>
                  <a:lnTo>
                    <a:pt x="564" y="198"/>
                  </a:lnTo>
                  <a:lnTo>
                    <a:pt x="522" y="198"/>
                  </a:lnTo>
                  <a:lnTo>
                    <a:pt x="522" y="198"/>
                  </a:lnTo>
                  <a:lnTo>
                    <a:pt x="514" y="196"/>
                  </a:lnTo>
                  <a:lnTo>
                    <a:pt x="508" y="192"/>
                  </a:lnTo>
                  <a:lnTo>
                    <a:pt x="502" y="186"/>
                  </a:lnTo>
                  <a:lnTo>
                    <a:pt x="500" y="176"/>
                  </a:lnTo>
                  <a:lnTo>
                    <a:pt x="500" y="96"/>
                  </a:lnTo>
                  <a:close/>
                  <a:moveTo>
                    <a:pt x="300" y="96"/>
                  </a:moveTo>
                  <a:lnTo>
                    <a:pt x="300" y="96"/>
                  </a:lnTo>
                  <a:lnTo>
                    <a:pt x="302" y="88"/>
                  </a:lnTo>
                  <a:lnTo>
                    <a:pt x="306" y="82"/>
                  </a:lnTo>
                  <a:lnTo>
                    <a:pt x="314" y="76"/>
                  </a:lnTo>
                  <a:lnTo>
                    <a:pt x="322" y="74"/>
                  </a:lnTo>
                  <a:lnTo>
                    <a:pt x="364" y="74"/>
                  </a:lnTo>
                  <a:lnTo>
                    <a:pt x="364" y="74"/>
                  </a:lnTo>
                  <a:lnTo>
                    <a:pt x="372" y="76"/>
                  </a:lnTo>
                  <a:lnTo>
                    <a:pt x="378" y="82"/>
                  </a:lnTo>
                  <a:lnTo>
                    <a:pt x="384" y="88"/>
                  </a:lnTo>
                  <a:lnTo>
                    <a:pt x="386" y="96"/>
                  </a:lnTo>
                  <a:lnTo>
                    <a:pt x="386" y="176"/>
                  </a:lnTo>
                  <a:lnTo>
                    <a:pt x="386" y="176"/>
                  </a:lnTo>
                  <a:lnTo>
                    <a:pt x="384" y="186"/>
                  </a:lnTo>
                  <a:lnTo>
                    <a:pt x="378" y="192"/>
                  </a:lnTo>
                  <a:lnTo>
                    <a:pt x="372" y="196"/>
                  </a:lnTo>
                  <a:lnTo>
                    <a:pt x="364" y="198"/>
                  </a:lnTo>
                  <a:lnTo>
                    <a:pt x="322" y="198"/>
                  </a:lnTo>
                  <a:lnTo>
                    <a:pt x="322" y="198"/>
                  </a:lnTo>
                  <a:lnTo>
                    <a:pt x="314" y="196"/>
                  </a:lnTo>
                  <a:lnTo>
                    <a:pt x="306" y="192"/>
                  </a:lnTo>
                  <a:lnTo>
                    <a:pt x="302" y="186"/>
                  </a:lnTo>
                  <a:lnTo>
                    <a:pt x="300" y="176"/>
                  </a:lnTo>
                  <a:lnTo>
                    <a:pt x="300" y="96"/>
                  </a:lnTo>
                  <a:close/>
                  <a:moveTo>
                    <a:pt x="100" y="96"/>
                  </a:moveTo>
                  <a:lnTo>
                    <a:pt x="100" y="96"/>
                  </a:lnTo>
                  <a:lnTo>
                    <a:pt x="102" y="88"/>
                  </a:lnTo>
                  <a:lnTo>
                    <a:pt x="106" y="82"/>
                  </a:lnTo>
                  <a:lnTo>
                    <a:pt x="114" y="76"/>
                  </a:lnTo>
                  <a:lnTo>
                    <a:pt x="122" y="74"/>
                  </a:lnTo>
                  <a:lnTo>
                    <a:pt x="164" y="74"/>
                  </a:lnTo>
                  <a:lnTo>
                    <a:pt x="164" y="74"/>
                  </a:lnTo>
                  <a:lnTo>
                    <a:pt x="172" y="76"/>
                  </a:lnTo>
                  <a:lnTo>
                    <a:pt x="178" y="82"/>
                  </a:lnTo>
                  <a:lnTo>
                    <a:pt x="182" y="88"/>
                  </a:lnTo>
                  <a:lnTo>
                    <a:pt x="184" y="96"/>
                  </a:lnTo>
                  <a:lnTo>
                    <a:pt x="184" y="176"/>
                  </a:lnTo>
                  <a:lnTo>
                    <a:pt x="184" y="176"/>
                  </a:lnTo>
                  <a:lnTo>
                    <a:pt x="182" y="186"/>
                  </a:lnTo>
                  <a:lnTo>
                    <a:pt x="178" y="192"/>
                  </a:lnTo>
                  <a:lnTo>
                    <a:pt x="172" y="196"/>
                  </a:lnTo>
                  <a:lnTo>
                    <a:pt x="164" y="198"/>
                  </a:lnTo>
                  <a:lnTo>
                    <a:pt x="122" y="198"/>
                  </a:lnTo>
                  <a:lnTo>
                    <a:pt x="122" y="198"/>
                  </a:lnTo>
                  <a:lnTo>
                    <a:pt x="114" y="196"/>
                  </a:lnTo>
                  <a:lnTo>
                    <a:pt x="106" y="192"/>
                  </a:lnTo>
                  <a:lnTo>
                    <a:pt x="102" y="186"/>
                  </a:lnTo>
                  <a:lnTo>
                    <a:pt x="100" y="176"/>
                  </a:lnTo>
                  <a:lnTo>
                    <a:pt x="100" y="96"/>
                  </a:lnTo>
                  <a:close/>
                  <a:moveTo>
                    <a:pt x="184" y="1382"/>
                  </a:moveTo>
                  <a:lnTo>
                    <a:pt x="184" y="1382"/>
                  </a:lnTo>
                  <a:lnTo>
                    <a:pt x="182" y="1390"/>
                  </a:lnTo>
                  <a:lnTo>
                    <a:pt x="178" y="1396"/>
                  </a:lnTo>
                  <a:lnTo>
                    <a:pt x="172" y="1402"/>
                  </a:lnTo>
                  <a:lnTo>
                    <a:pt x="164" y="1404"/>
                  </a:lnTo>
                  <a:lnTo>
                    <a:pt x="122" y="1404"/>
                  </a:lnTo>
                  <a:lnTo>
                    <a:pt x="122" y="1404"/>
                  </a:lnTo>
                  <a:lnTo>
                    <a:pt x="114" y="1402"/>
                  </a:lnTo>
                  <a:lnTo>
                    <a:pt x="106" y="1396"/>
                  </a:lnTo>
                  <a:lnTo>
                    <a:pt x="102" y="1390"/>
                  </a:lnTo>
                  <a:lnTo>
                    <a:pt x="100" y="1382"/>
                  </a:lnTo>
                  <a:lnTo>
                    <a:pt x="100" y="1302"/>
                  </a:lnTo>
                  <a:lnTo>
                    <a:pt x="100" y="1302"/>
                  </a:lnTo>
                  <a:lnTo>
                    <a:pt x="102" y="1292"/>
                  </a:lnTo>
                  <a:lnTo>
                    <a:pt x="106" y="1286"/>
                  </a:lnTo>
                  <a:lnTo>
                    <a:pt x="114" y="1282"/>
                  </a:lnTo>
                  <a:lnTo>
                    <a:pt x="122" y="1280"/>
                  </a:lnTo>
                  <a:lnTo>
                    <a:pt x="164" y="1280"/>
                  </a:lnTo>
                  <a:lnTo>
                    <a:pt x="164" y="1280"/>
                  </a:lnTo>
                  <a:lnTo>
                    <a:pt x="172" y="1282"/>
                  </a:lnTo>
                  <a:lnTo>
                    <a:pt x="178" y="1286"/>
                  </a:lnTo>
                  <a:lnTo>
                    <a:pt x="182" y="1292"/>
                  </a:lnTo>
                  <a:lnTo>
                    <a:pt x="184" y="1302"/>
                  </a:lnTo>
                  <a:lnTo>
                    <a:pt x="184" y="1382"/>
                  </a:lnTo>
                  <a:close/>
                  <a:moveTo>
                    <a:pt x="386" y="1382"/>
                  </a:moveTo>
                  <a:lnTo>
                    <a:pt x="386" y="1382"/>
                  </a:lnTo>
                  <a:lnTo>
                    <a:pt x="384" y="1390"/>
                  </a:lnTo>
                  <a:lnTo>
                    <a:pt x="378" y="1396"/>
                  </a:lnTo>
                  <a:lnTo>
                    <a:pt x="372" y="1402"/>
                  </a:lnTo>
                  <a:lnTo>
                    <a:pt x="364" y="1404"/>
                  </a:lnTo>
                  <a:lnTo>
                    <a:pt x="322" y="1404"/>
                  </a:lnTo>
                  <a:lnTo>
                    <a:pt x="322" y="1404"/>
                  </a:lnTo>
                  <a:lnTo>
                    <a:pt x="314" y="1402"/>
                  </a:lnTo>
                  <a:lnTo>
                    <a:pt x="306" y="1396"/>
                  </a:lnTo>
                  <a:lnTo>
                    <a:pt x="302" y="1390"/>
                  </a:lnTo>
                  <a:lnTo>
                    <a:pt x="300" y="1382"/>
                  </a:lnTo>
                  <a:lnTo>
                    <a:pt x="300" y="1302"/>
                  </a:lnTo>
                  <a:lnTo>
                    <a:pt x="300" y="1302"/>
                  </a:lnTo>
                  <a:lnTo>
                    <a:pt x="302" y="1292"/>
                  </a:lnTo>
                  <a:lnTo>
                    <a:pt x="306" y="1286"/>
                  </a:lnTo>
                  <a:lnTo>
                    <a:pt x="314" y="1282"/>
                  </a:lnTo>
                  <a:lnTo>
                    <a:pt x="322" y="1280"/>
                  </a:lnTo>
                  <a:lnTo>
                    <a:pt x="364" y="1280"/>
                  </a:lnTo>
                  <a:lnTo>
                    <a:pt x="364" y="1280"/>
                  </a:lnTo>
                  <a:lnTo>
                    <a:pt x="372" y="1282"/>
                  </a:lnTo>
                  <a:lnTo>
                    <a:pt x="378" y="1286"/>
                  </a:lnTo>
                  <a:lnTo>
                    <a:pt x="384" y="1292"/>
                  </a:lnTo>
                  <a:lnTo>
                    <a:pt x="386" y="1302"/>
                  </a:lnTo>
                  <a:lnTo>
                    <a:pt x="386" y="1382"/>
                  </a:lnTo>
                  <a:close/>
                  <a:moveTo>
                    <a:pt x="586" y="1382"/>
                  </a:moveTo>
                  <a:lnTo>
                    <a:pt x="586" y="1382"/>
                  </a:lnTo>
                  <a:lnTo>
                    <a:pt x="584" y="1390"/>
                  </a:lnTo>
                  <a:lnTo>
                    <a:pt x="580" y="1396"/>
                  </a:lnTo>
                  <a:lnTo>
                    <a:pt x="572" y="1402"/>
                  </a:lnTo>
                  <a:lnTo>
                    <a:pt x="564" y="1404"/>
                  </a:lnTo>
                  <a:lnTo>
                    <a:pt x="522" y="1404"/>
                  </a:lnTo>
                  <a:lnTo>
                    <a:pt x="522" y="1404"/>
                  </a:lnTo>
                  <a:lnTo>
                    <a:pt x="514" y="1402"/>
                  </a:lnTo>
                  <a:lnTo>
                    <a:pt x="508" y="1396"/>
                  </a:lnTo>
                  <a:lnTo>
                    <a:pt x="502" y="1390"/>
                  </a:lnTo>
                  <a:lnTo>
                    <a:pt x="500" y="1382"/>
                  </a:lnTo>
                  <a:lnTo>
                    <a:pt x="500" y="1302"/>
                  </a:lnTo>
                  <a:lnTo>
                    <a:pt x="500" y="1302"/>
                  </a:lnTo>
                  <a:lnTo>
                    <a:pt x="502" y="1292"/>
                  </a:lnTo>
                  <a:lnTo>
                    <a:pt x="508" y="1286"/>
                  </a:lnTo>
                  <a:lnTo>
                    <a:pt x="514" y="1282"/>
                  </a:lnTo>
                  <a:lnTo>
                    <a:pt x="522" y="1280"/>
                  </a:lnTo>
                  <a:lnTo>
                    <a:pt x="564" y="1280"/>
                  </a:lnTo>
                  <a:lnTo>
                    <a:pt x="564" y="1280"/>
                  </a:lnTo>
                  <a:lnTo>
                    <a:pt x="572" y="1282"/>
                  </a:lnTo>
                  <a:lnTo>
                    <a:pt x="580" y="1286"/>
                  </a:lnTo>
                  <a:lnTo>
                    <a:pt x="584" y="1292"/>
                  </a:lnTo>
                  <a:lnTo>
                    <a:pt x="586" y="1302"/>
                  </a:lnTo>
                  <a:lnTo>
                    <a:pt x="586" y="1382"/>
                  </a:lnTo>
                  <a:close/>
                  <a:moveTo>
                    <a:pt x="786" y="1382"/>
                  </a:moveTo>
                  <a:lnTo>
                    <a:pt x="786" y="1382"/>
                  </a:lnTo>
                  <a:lnTo>
                    <a:pt x="784" y="1390"/>
                  </a:lnTo>
                  <a:lnTo>
                    <a:pt x="780" y="1396"/>
                  </a:lnTo>
                  <a:lnTo>
                    <a:pt x="772" y="1402"/>
                  </a:lnTo>
                  <a:lnTo>
                    <a:pt x="764" y="1404"/>
                  </a:lnTo>
                  <a:lnTo>
                    <a:pt x="724" y="1404"/>
                  </a:lnTo>
                  <a:lnTo>
                    <a:pt x="724" y="1404"/>
                  </a:lnTo>
                  <a:lnTo>
                    <a:pt x="714" y="1402"/>
                  </a:lnTo>
                  <a:lnTo>
                    <a:pt x="708" y="1396"/>
                  </a:lnTo>
                  <a:lnTo>
                    <a:pt x="704" y="1390"/>
                  </a:lnTo>
                  <a:lnTo>
                    <a:pt x="702" y="1382"/>
                  </a:lnTo>
                  <a:lnTo>
                    <a:pt x="702" y="1302"/>
                  </a:lnTo>
                  <a:lnTo>
                    <a:pt x="702" y="1302"/>
                  </a:lnTo>
                  <a:lnTo>
                    <a:pt x="704" y="1292"/>
                  </a:lnTo>
                  <a:lnTo>
                    <a:pt x="708" y="1286"/>
                  </a:lnTo>
                  <a:lnTo>
                    <a:pt x="714" y="1282"/>
                  </a:lnTo>
                  <a:lnTo>
                    <a:pt x="724" y="1280"/>
                  </a:lnTo>
                  <a:lnTo>
                    <a:pt x="764" y="1280"/>
                  </a:lnTo>
                  <a:lnTo>
                    <a:pt x="764" y="1280"/>
                  </a:lnTo>
                  <a:lnTo>
                    <a:pt x="772" y="1282"/>
                  </a:lnTo>
                  <a:lnTo>
                    <a:pt x="780" y="1286"/>
                  </a:lnTo>
                  <a:lnTo>
                    <a:pt x="784" y="1292"/>
                  </a:lnTo>
                  <a:lnTo>
                    <a:pt x="786" y="1302"/>
                  </a:lnTo>
                  <a:lnTo>
                    <a:pt x="786" y="1382"/>
                  </a:lnTo>
                  <a:close/>
                  <a:moveTo>
                    <a:pt x="986" y="1382"/>
                  </a:moveTo>
                  <a:lnTo>
                    <a:pt x="986" y="1382"/>
                  </a:lnTo>
                  <a:lnTo>
                    <a:pt x="984" y="1390"/>
                  </a:lnTo>
                  <a:lnTo>
                    <a:pt x="980" y="1396"/>
                  </a:lnTo>
                  <a:lnTo>
                    <a:pt x="974" y="1402"/>
                  </a:lnTo>
                  <a:lnTo>
                    <a:pt x="966" y="1404"/>
                  </a:lnTo>
                  <a:lnTo>
                    <a:pt x="924" y="1404"/>
                  </a:lnTo>
                  <a:lnTo>
                    <a:pt x="924" y="1404"/>
                  </a:lnTo>
                  <a:lnTo>
                    <a:pt x="916" y="1402"/>
                  </a:lnTo>
                  <a:lnTo>
                    <a:pt x="908" y="1396"/>
                  </a:lnTo>
                  <a:lnTo>
                    <a:pt x="904" y="1390"/>
                  </a:lnTo>
                  <a:lnTo>
                    <a:pt x="902" y="1382"/>
                  </a:lnTo>
                  <a:lnTo>
                    <a:pt x="902" y="1302"/>
                  </a:lnTo>
                  <a:lnTo>
                    <a:pt x="902" y="1302"/>
                  </a:lnTo>
                  <a:lnTo>
                    <a:pt x="904" y="1292"/>
                  </a:lnTo>
                  <a:lnTo>
                    <a:pt x="908" y="1286"/>
                  </a:lnTo>
                  <a:lnTo>
                    <a:pt x="916" y="1282"/>
                  </a:lnTo>
                  <a:lnTo>
                    <a:pt x="924" y="1280"/>
                  </a:lnTo>
                  <a:lnTo>
                    <a:pt x="966" y="1280"/>
                  </a:lnTo>
                  <a:lnTo>
                    <a:pt x="966" y="1280"/>
                  </a:lnTo>
                  <a:lnTo>
                    <a:pt x="974" y="1282"/>
                  </a:lnTo>
                  <a:lnTo>
                    <a:pt x="980" y="1286"/>
                  </a:lnTo>
                  <a:lnTo>
                    <a:pt x="984" y="1292"/>
                  </a:lnTo>
                  <a:lnTo>
                    <a:pt x="986" y="1302"/>
                  </a:lnTo>
                  <a:lnTo>
                    <a:pt x="986" y="1382"/>
                  </a:lnTo>
                  <a:close/>
                  <a:moveTo>
                    <a:pt x="1188" y="1382"/>
                  </a:moveTo>
                  <a:lnTo>
                    <a:pt x="1188" y="1382"/>
                  </a:lnTo>
                  <a:lnTo>
                    <a:pt x="1186" y="1390"/>
                  </a:lnTo>
                  <a:lnTo>
                    <a:pt x="1180" y="1396"/>
                  </a:lnTo>
                  <a:lnTo>
                    <a:pt x="1174" y="1402"/>
                  </a:lnTo>
                  <a:lnTo>
                    <a:pt x="1166" y="1404"/>
                  </a:lnTo>
                  <a:lnTo>
                    <a:pt x="1124" y="1404"/>
                  </a:lnTo>
                  <a:lnTo>
                    <a:pt x="1124" y="1404"/>
                  </a:lnTo>
                  <a:lnTo>
                    <a:pt x="1116" y="1402"/>
                  </a:lnTo>
                  <a:lnTo>
                    <a:pt x="1108" y="1396"/>
                  </a:lnTo>
                  <a:lnTo>
                    <a:pt x="1104" y="1390"/>
                  </a:lnTo>
                  <a:lnTo>
                    <a:pt x="1102" y="1382"/>
                  </a:lnTo>
                  <a:lnTo>
                    <a:pt x="1102" y="1302"/>
                  </a:lnTo>
                  <a:lnTo>
                    <a:pt x="1102" y="1302"/>
                  </a:lnTo>
                  <a:lnTo>
                    <a:pt x="1104" y="1292"/>
                  </a:lnTo>
                  <a:lnTo>
                    <a:pt x="1108" y="1286"/>
                  </a:lnTo>
                  <a:lnTo>
                    <a:pt x="1116" y="1282"/>
                  </a:lnTo>
                  <a:lnTo>
                    <a:pt x="1124" y="1280"/>
                  </a:lnTo>
                  <a:lnTo>
                    <a:pt x="1166" y="1280"/>
                  </a:lnTo>
                  <a:lnTo>
                    <a:pt x="1166" y="1280"/>
                  </a:lnTo>
                  <a:lnTo>
                    <a:pt x="1174" y="1282"/>
                  </a:lnTo>
                  <a:lnTo>
                    <a:pt x="1180" y="1286"/>
                  </a:lnTo>
                  <a:lnTo>
                    <a:pt x="1186" y="1292"/>
                  </a:lnTo>
                  <a:lnTo>
                    <a:pt x="1188" y="1302"/>
                  </a:lnTo>
                  <a:lnTo>
                    <a:pt x="1188" y="1382"/>
                  </a:lnTo>
                  <a:close/>
                  <a:moveTo>
                    <a:pt x="1388" y="1382"/>
                  </a:moveTo>
                  <a:lnTo>
                    <a:pt x="1388" y="1382"/>
                  </a:lnTo>
                  <a:lnTo>
                    <a:pt x="1386" y="1390"/>
                  </a:lnTo>
                  <a:lnTo>
                    <a:pt x="1382" y="1396"/>
                  </a:lnTo>
                  <a:lnTo>
                    <a:pt x="1374" y="1402"/>
                  </a:lnTo>
                  <a:lnTo>
                    <a:pt x="1366" y="1404"/>
                  </a:lnTo>
                  <a:lnTo>
                    <a:pt x="1324" y="1404"/>
                  </a:lnTo>
                  <a:lnTo>
                    <a:pt x="1324" y="1404"/>
                  </a:lnTo>
                  <a:lnTo>
                    <a:pt x="1316" y="1402"/>
                  </a:lnTo>
                  <a:lnTo>
                    <a:pt x="1310" y="1396"/>
                  </a:lnTo>
                  <a:lnTo>
                    <a:pt x="1304" y="1390"/>
                  </a:lnTo>
                  <a:lnTo>
                    <a:pt x="1302" y="1382"/>
                  </a:lnTo>
                  <a:lnTo>
                    <a:pt x="1302" y="1302"/>
                  </a:lnTo>
                  <a:lnTo>
                    <a:pt x="1302" y="1302"/>
                  </a:lnTo>
                  <a:lnTo>
                    <a:pt x="1304" y="1292"/>
                  </a:lnTo>
                  <a:lnTo>
                    <a:pt x="1310" y="1286"/>
                  </a:lnTo>
                  <a:lnTo>
                    <a:pt x="1316" y="1282"/>
                  </a:lnTo>
                  <a:lnTo>
                    <a:pt x="1324" y="1280"/>
                  </a:lnTo>
                  <a:lnTo>
                    <a:pt x="1366" y="1280"/>
                  </a:lnTo>
                  <a:lnTo>
                    <a:pt x="1366" y="1280"/>
                  </a:lnTo>
                  <a:lnTo>
                    <a:pt x="1374" y="1282"/>
                  </a:lnTo>
                  <a:lnTo>
                    <a:pt x="1382" y="1286"/>
                  </a:lnTo>
                  <a:lnTo>
                    <a:pt x="1386" y="1292"/>
                  </a:lnTo>
                  <a:lnTo>
                    <a:pt x="1388" y="1302"/>
                  </a:lnTo>
                  <a:lnTo>
                    <a:pt x="1388" y="1382"/>
                  </a:lnTo>
                  <a:close/>
                  <a:moveTo>
                    <a:pt x="1588" y="1382"/>
                  </a:moveTo>
                  <a:lnTo>
                    <a:pt x="1588" y="1382"/>
                  </a:lnTo>
                  <a:lnTo>
                    <a:pt x="1586" y="1390"/>
                  </a:lnTo>
                  <a:lnTo>
                    <a:pt x="1582" y="1396"/>
                  </a:lnTo>
                  <a:lnTo>
                    <a:pt x="1574" y="1402"/>
                  </a:lnTo>
                  <a:lnTo>
                    <a:pt x="1566" y="1404"/>
                  </a:lnTo>
                  <a:lnTo>
                    <a:pt x="1526" y="1404"/>
                  </a:lnTo>
                  <a:lnTo>
                    <a:pt x="1526" y="1404"/>
                  </a:lnTo>
                  <a:lnTo>
                    <a:pt x="1516" y="1402"/>
                  </a:lnTo>
                  <a:lnTo>
                    <a:pt x="1510" y="1396"/>
                  </a:lnTo>
                  <a:lnTo>
                    <a:pt x="1506" y="1390"/>
                  </a:lnTo>
                  <a:lnTo>
                    <a:pt x="1504" y="1382"/>
                  </a:lnTo>
                  <a:lnTo>
                    <a:pt x="1504" y="1302"/>
                  </a:lnTo>
                  <a:lnTo>
                    <a:pt x="1504" y="1302"/>
                  </a:lnTo>
                  <a:lnTo>
                    <a:pt x="1506" y="1292"/>
                  </a:lnTo>
                  <a:lnTo>
                    <a:pt x="1510" y="1286"/>
                  </a:lnTo>
                  <a:lnTo>
                    <a:pt x="1516" y="1282"/>
                  </a:lnTo>
                  <a:lnTo>
                    <a:pt x="1526" y="1280"/>
                  </a:lnTo>
                  <a:lnTo>
                    <a:pt x="1566" y="1280"/>
                  </a:lnTo>
                  <a:lnTo>
                    <a:pt x="1566" y="1280"/>
                  </a:lnTo>
                  <a:lnTo>
                    <a:pt x="1574" y="1282"/>
                  </a:lnTo>
                  <a:lnTo>
                    <a:pt x="1582" y="1286"/>
                  </a:lnTo>
                  <a:lnTo>
                    <a:pt x="1586" y="1292"/>
                  </a:lnTo>
                  <a:lnTo>
                    <a:pt x="1588" y="1302"/>
                  </a:lnTo>
                  <a:lnTo>
                    <a:pt x="1588" y="1382"/>
                  </a:lnTo>
                  <a:close/>
                  <a:moveTo>
                    <a:pt x="1600" y="1246"/>
                  </a:moveTo>
                  <a:lnTo>
                    <a:pt x="1600" y="1258"/>
                  </a:lnTo>
                  <a:lnTo>
                    <a:pt x="1600" y="1258"/>
                  </a:lnTo>
                  <a:lnTo>
                    <a:pt x="1598" y="1262"/>
                  </a:lnTo>
                  <a:lnTo>
                    <a:pt x="1596" y="1264"/>
                  </a:lnTo>
                  <a:lnTo>
                    <a:pt x="1594" y="1266"/>
                  </a:lnTo>
                  <a:lnTo>
                    <a:pt x="1590" y="1268"/>
                  </a:lnTo>
                  <a:lnTo>
                    <a:pt x="84" y="1268"/>
                  </a:lnTo>
                  <a:lnTo>
                    <a:pt x="84" y="1268"/>
                  </a:lnTo>
                  <a:lnTo>
                    <a:pt x="80" y="1266"/>
                  </a:lnTo>
                  <a:lnTo>
                    <a:pt x="78" y="1264"/>
                  </a:lnTo>
                  <a:lnTo>
                    <a:pt x="76" y="1262"/>
                  </a:lnTo>
                  <a:lnTo>
                    <a:pt x="74" y="1258"/>
                  </a:lnTo>
                  <a:lnTo>
                    <a:pt x="74" y="1246"/>
                  </a:lnTo>
                  <a:lnTo>
                    <a:pt x="74" y="234"/>
                  </a:lnTo>
                  <a:lnTo>
                    <a:pt x="74" y="234"/>
                  </a:lnTo>
                  <a:lnTo>
                    <a:pt x="74" y="234"/>
                  </a:lnTo>
                  <a:lnTo>
                    <a:pt x="76" y="230"/>
                  </a:lnTo>
                  <a:lnTo>
                    <a:pt x="76" y="228"/>
                  </a:lnTo>
                  <a:lnTo>
                    <a:pt x="76" y="228"/>
                  </a:lnTo>
                  <a:lnTo>
                    <a:pt x="80" y="226"/>
                  </a:lnTo>
                  <a:lnTo>
                    <a:pt x="84" y="224"/>
                  </a:lnTo>
                  <a:lnTo>
                    <a:pt x="1590" y="224"/>
                  </a:lnTo>
                  <a:lnTo>
                    <a:pt x="1590" y="224"/>
                  </a:lnTo>
                  <a:lnTo>
                    <a:pt x="1594" y="226"/>
                  </a:lnTo>
                  <a:lnTo>
                    <a:pt x="1596" y="228"/>
                  </a:lnTo>
                  <a:lnTo>
                    <a:pt x="1596" y="228"/>
                  </a:lnTo>
                  <a:lnTo>
                    <a:pt x="1598" y="230"/>
                  </a:lnTo>
                  <a:lnTo>
                    <a:pt x="1600" y="234"/>
                  </a:lnTo>
                  <a:lnTo>
                    <a:pt x="1600" y="234"/>
                  </a:lnTo>
                  <a:lnTo>
                    <a:pt x="1600" y="1246"/>
                  </a:lnTo>
                  <a:close/>
                </a:path>
              </a:pathLst>
            </a:custGeom>
            <a:solidFill>
              <a:srgbClr val="000000"/>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2" name="Freeform 1014"/>
            <p:cNvSpPr>
              <a:spLocks/>
            </p:cNvSpPr>
            <p:nvPr/>
          </p:nvSpPr>
          <p:spPr bwMode="auto">
            <a:xfrm>
              <a:off x="9155113" y="-1773238"/>
              <a:ext cx="12700" cy="19050"/>
            </a:xfrm>
            <a:custGeom>
              <a:avLst/>
              <a:gdLst/>
              <a:ahLst/>
              <a:cxnLst>
                <a:cxn ang="0">
                  <a:pos x="0" y="12"/>
                </a:cxn>
                <a:cxn ang="0">
                  <a:pos x="8" y="12"/>
                </a:cxn>
                <a:cxn ang="0">
                  <a:pos x="4" y="0"/>
                </a:cxn>
                <a:cxn ang="0">
                  <a:pos x="0" y="12"/>
                </a:cxn>
              </a:cxnLst>
              <a:rect l="0" t="0" r="r" b="b"/>
              <a:pathLst>
                <a:path w="8" h="12">
                  <a:moveTo>
                    <a:pt x="0" y="12"/>
                  </a:moveTo>
                  <a:lnTo>
                    <a:pt x="8" y="12"/>
                  </a:lnTo>
                  <a:lnTo>
                    <a:pt x="4" y="0"/>
                  </a:lnTo>
                  <a:lnTo>
                    <a:pt x="0" y="12"/>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3" name="Freeform 1015"/>
            <p:cNvSpPr>
              <a:spLocks/>
            </p:cNvSpPr>
            <p:nvPr/>
          </p:nvSpPr>
          <p:spPr bwMode="auto">
            <a:xfrm>
              <a:off x="9075738" y="-1738313"/>
              <a:ext cx="50800" cy="28575"/>
            </a:xfrm>
            <a:custGeom>
              <a:avLst/>
              <a:gdLst/>
              <a:ahLst/>
              <a:cxnLst>
                <a:cxn ang="0">
                  <a:pos x="4" y="16"/>
                </a:cxn>
                <a:cxn ang="0">
                  <a:pos x="32" y="8"/>
                </a:cxn>
                <a:cxn ang="0">
                  <a:pos x="4" y="2"/>
                </a:cxn>
                <a:cxn ang="0">
                  <a:pos x="0" y="0"/>
                </a:cxn>
                <a:cxn ang="0">
                  <a:pos x="0" y="18"/>
                </a:cxn>
                <a:cxn ang="0">
                  <a:pos x="4" y="16"/>
                </a:cxn>
              </a:cxnLst>
              <a:rect l="0" t="0" r="r" b="b"/>
              <a:pathLst>
                <a:path w="32" h="18">
                  <a:moveTo>
                    <a:pt x="4" y="16"/>
                  </a:moveTo>
                  <a:lnTo>
                    <a:pt x="32" y="8"/>
                  </a:lnTo>
                  <a:lnTo>
                    <a:pt x="4" y="2"/>
                  </a:lnTo>
                  <a:lnTo>
                    <a:pt x="0" y="0"/>
                  </a:lnTo>
                  <a:lnTo>
                    <a:pt x="0" y="18"/>
                  </a:lnTo>
                  <a:lnTo>
                    <a:pt x="4"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4" name="Freeform 1016"/>
            <p:cNvSpPr>
              <a:spLocks/>
            </p:cNvSpPr>
            <p:nvPr/>
          </p:nvSpPr>
          <p:spPr bwMode="auto">
            <a:xfrm>
              <a:off x="9104313" y="-1782763"/>
              <a:ext cx="31750" cy="44450"/>
            </a:xfrm>
            <a:custGeom>
              <a:avLst/>
              <a:gdLst/>
              <a:ahLst/>
              <a:cxnLst>
                <a:cxn ang="0">
                  <a:pos x="14" y="20"/>
                </a:cxn>
                <a:cxn ang="0">
                  <a:pos x="14" y="20"/>
                </a:cxn>
                <a:cxn ang="0">
                  <a:pos x="16" y="16"/>
                </a:cxn>
                <a:cxn ang="0">
                  <a:pos x="16" y="16"/>
                </a:cxn>
                <a:cxn ang="0">
                  <a:pos x="18" y="12"/>
                </a:cxn>
                <a:cxn ang="0">
                  <a:pos x="18" y="12"/>
                </a:cxn>
                <a:cxn ang="0">
                  <a:pos x="20" y="8"/>
                </a:cxn>
                <a:cxn ang="0">
                  <a:pos x="20" y="8"/>
                </a:cxn>
                <a:cxn ang="0">
                  <a:pos x="18" y="4"/>
                </a:cxn>
                <a:cxn ang="0">
                  <a:pos x="18" y="2"/>
                </a:cxn>
                <a:cxn ang="0">
                  <a:pos x="18" y="2"/>
                </a:cxn>
                <a:cxn ang="0">
                  <a:pos x="14" y="0"/>
                </a:cxn>
                <a:cxn ang="0">
                  <a:pos x="10" y="0"/>
                </a:cxn>
                <a:cxn ang="0">
                  <a:pos x="10" y="0"/>
                </a:cxn>
                <a:cxn ang="0">
                  <a:pos x="4" y="2"/>
                </a:cxn>
                <a:cxn ang="0">
                  <a:pos x="4" y="2"/>
                </a:cxn>
                <a:cxn ang="0">
                  <a:pos x="2" y="4"/>
                </a:cxn>
                <a:cxn ang="0">
                  <a:pos x="2" y="8"/>
                </a:cxn>
                <a:cxn ang="0">
                  <a:pos x="6" y="10"/>
                </a:cxn>
                <a:cxn ang="0">
                  <a:pos x="6" y="10"/>
                </a:cxn>
                <a:cxn ang="0">
                  <a:pos x="8" y="6"/>
                </a:cxn>
                <a:cxn ang="0">
                  <a:pos x="8" y="6"/>
                </a:cxn>
                <a:cxn ang="0">
                  <a:pos x="10" y="4"/>
                </a:cxn>
                <a:cxn ang="0">
                  <a:pos x="10" y="4"/>
                </a:cxn>
                <a:cxn ang="0">
                  <a:pos x="14" y="6"/>
                </a:cxn>
                <a:cxn ang="0">
                  <a:pos x="14" y="6"/>
                </a:cxn>
                <a:cxn ang="0">
                  <a:pos x="14" y="8"/>
                </a:cxn>
                <a:cxn ang="0">
                  <a:pos x="14" y="8"/>
                </a:cxn>
                <a:cxn ang="0">
                  <a:pos x="12" y="12"/>
                </a:cxn>
                <a:cxn ang="0">
                  <a:pos x="12" y="12"/>
                </a:cxn>
                <a:cxn ang="0">
                  <a:pos x="8" y="16"/>
                </a:cxn>
                <a:cxn ang="0">
                  <a:pos x="8" y="16"/>
                </a:cxn>
                <a:cxn ang="0">
                  <a:pos x="2" y="24"/>
                </a:cxn>
                <a:cxn ang="0">
                  <a:pos x="2" y="24"/>
                </a:cxn>
                <a:cxn ang="0">
                  <a:pos x="0" y="28"/>
                </a:cxn>
                <a:cxn ang="0">
                  <a:pos x="20" y="28"/>
                </a:cxn>
                <a:cxn ang="0">
                  <a:pos x="20" y="24"/>
                </a:cxn>
                <a:cxn ang="0">
                  <a:pos x="8" y="24"/>
                </a:cxn>
                <a:cxn ang="0">
                  <a:pos x="8" y="24"/>
                </a:cxn>
                <a:cxn ang="0">
                  <a:pos x="10" y="22"/>
                </a:cxn>
                <a:cxn ang="0">
                  <a:pos x="10" y="22"/>
                </a:cxn>
                <a:cxn ang="0">
                  <a:pos x="14" y="20"/>
                </a:cxn>
                <a:cxn ang="0">
                  <a:pos x="14" y="20"/>
                </a:cxn>
              </a:cxnLst>
              <a:rect l="0" t="0" r="r" b="b"/>
              <a:pathLst>
                <a:path w="20" h="28">
                  <a:moveTo>
                    <a:pt x="14" y="20"/>
                  </a:moveTo>
                  <a:lnTo>
                    <a:pt x="14" y="20"/>
                  </a:lnTo>
                  <a:lnTo>
                    <a:pt x="16" y="16"/>
                  </a:lnTo>
                  <a:lnTo>
                    <a:pt x="16" y="16"/>
                  </a:lnTo>
                  <a:lnTo>
                    <a:pt x="18" y="12"/>
                  </a:lnTo>
                  <a:lnTo>
                    <a:pt x="18" y="12"/>
                  </a:lnTo>
                  <a:lnTo>
                    <a:pt x="20" y="8"/>
                  </a:lnTo>
                  <a:lnTo>
                    <a:pt x="20" y="8"/>
                  </a:lnTo>
                  <a:lnTo>
                    <a:pt x="18" y="4"/>
                  </a:lnTo>
                  <a:lnTo>
                    <a:pt x="18" y="2"/>
                  </a:lnTo>
                  <a:lnTo>
                    <a:pt x="18" y="2"/>
                  </a:lnTo>
                  <a:lnTo>
                    <a:pt x="14" y="0"/>
                  </a:lnTo>
                  <a:lnTo>
                    <a:pt x="10" y="0"/>
                  </a:lnTo>
                  <a:lnTo>
                    <a:pt x="10" y="0"/>
                  </a:lnTo>
                  <a:lnTo>
                    <a:pt x="4" y="2"/>
                  </a:lnTo>
                  <a:lnTo>
                    <a:pt x="4" y="2"/>
                  </a:lnTo>
                  <a:lnTo>
                    <a:pt x="2" y="4"/>
                  </a:lnTo>
                  <a:lnTo>
                    <a:pt x="2" y="8"/>
                  </a:lnTo>
                  <a:lnTo>
                    <a:pt x="6" y="10"/>
                  </a:lnTo>
                  <a:lnTo>
                    <a:pt x="6" y="10"/>
                  </a:lnTo>
                  <a:lnTo>
                    <a:pt x="8" y="6"/>
                  </a:lnTo>
                  <a:lnTo>
                    <a:pt x="8" y="6"/>
                  </a:lnTo>
                  <a:lnTo>
                    <a:pt x="10" y="4"/>
                  </a:lnTo>
                  <a:lnTo>
                    <a:pt x="10" y="4"/>
                  </a:lnTo>
                  <a:lnTo>
                    <a:pt x="14" y="6"/>
                  </a:lnTo>
                  <a:lnTo>
                    <a:pt x="14" y="6"/>
                  </a:lnTo>
                  <a:lnTo>
                    <a:pt x="14" y="8"/>
                  </a:lnTo>
                  <a:lnTo>
                    <a:pt x="14" y="8"/>
                  </a:lnTo>
                  <a:lnTo>
                    <a:pt x="12" y="12"/>
                  </a:lnTo>
                  <a:lnTo>
                    <a:pt x="12" y="12"/>
                  </a:lnTo>
                  <a:lnTo>
                    <a:pt x="8" y="16"/>
                  </a:lnTo>
                  <a:lnTo>
                    <a:pt x="8" y="16"/>
                  </a:lnTo>
                  <a:lnTo>
                    <a:pt x="2" y="24"/>
                  </a:lnTo>
                  <a:lnTo>
                    <a:pt x="2" y="24"/>
                  </a:lnTo>
                  <a:lnTo>
                    <a:pt x="0" y="28"/>
                  </a:lnTo>
                  <a:lnTo>
                    <a:pt x="20" y="28"/>
                  </a:lnTo>
                  <a:lnTo>
                    <a:pt x="20" y="24"/>
                  </a:lnTo>
                  <a:lnTo>
                    <a:pt x="8" y="24"/>
                  </a:lnTo>
                  <a:lnTo>
                    <a:pt x="8" y="24"/>
                  </a:lnTo>
                  <a:lnTo>
                    <a:pt x="10" y="22"/>
                  </a:lnTo>
                  <a:lnTo>
                    <a:pt x="10" y="22"/>
                  </a:lnTo>
                  <a:lnTo>
                    <a:pt x="14" y="20"/>
                  </a:lnTo>
                  <a:lnTo>
                    <a:pt x="14"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5" name="Freeform 1017"/>
            <p:cNvSpPr>
              <a:spLocks noEditPoints="1"/>
            </p:cNvSpPr>
            <p:nvPr/>
          </p:nvSpPr>
          <p:spPr bwMode="auto">
            <a:xfrm>
              <a:off x="9139238" y="-1782763"/>
              <a:ext cx="44450" cy="44450"/>
            </a:xfrm>
            <a:custGeom>
              <a:avLst/>
              <a:gdLst/>
              <a:ahLst/>
              <a:cxnLst>
                <a:cxn ang="0">
                  <a:pos x="10" y="0"/>
                </a:cxn>
                <a:cxn ang="0">
                  <a:pos x="0" y="28"/>
                </a:cxn>
                <a:cxn ang="0">
                  <a:pos x="6" y="28"/>
                </a:cxn>
                <a:cxn ang="0">
                  <a:pos x="8" y="22"/>
                </a:cxn>
                <a:cxn ang="0">
                  <a:pos x="18" y="22"/>
                </a:cxn>
                <a:cxn ang="0">
                  <a:pos x="22" y="28"/>
                </a:cxn>
                <a:cxn ang="0">
                  <a:pos x="28" y="28"/>
                </a:cxn>
                <a:cxn ang="0">
                  <a:pos x="16" y="0"/>
                </a:cxn>
                <a:cxn ang="0">
                  <a:pos x="10" y="0"/>
                </a:cxn>
                <a:cxn ang="0">
                  <a:pos x="10" y="18"/>
                </a:cxn>
                <a:cxn ang="0">
                  <a:pos x="14" y="6"/>
                </a:cxn>
                <a:cxn ang="0">
                  <a:pos x="18" y="18"/>
                </a:cxn>
                <a:cxn ang="0">
                  <a:pos x="10" y="18"/>
                </a:cxn>
              </a:cxnLst>
              <a:rect l="0" t="0" r="r" b="b"/>
              <a:pathLst>
                <a:path w="28" h="28">
                  <a:moveTo>
                    <a:pt x="10" y="0"/>
                  </a:moveTo>
                  <a:lnTo>
                    <a:pt x="0" y="28"/>
                  </a:lnTo>
                  <a:lnTo>
                    <a:pt x="6" y="28"/>
                  </a:lnTo>
                  <a:lnTo>
                    <a:pt x="8" y="22"/>
                  </a:lnTo>
                  <a:lnTo>
                    <a:pt x="18" y="22"/>
                  </a:lnTo>
                  <a:lnTo>
                    <a:pt x="22" y="28"/>
                  </a:lnTo>
                  <a:lnTo>
                    <a:pt x="28" y="28"/>
                  </a:lnTo>
                  <a:lnTo>
                    <a:pt x="16" y="0"/>
                  </a:lnTo>
                  <a:lnTo>
                    <a:pt x="10" y="0"/>
                  </a:lnTo>
                  <a:close/>
                  <a:moveTo>
                    <a:pt x="10" y="18"/>
                  </a:moveTo>
                  <a:lnTo>
                    <a:pt x="14" y="6"/>
                  </a:lnTo>
                  <a:lnTo>
                    <a:pt x="18" y="18"/>
                  </a:lnTo>
                  <a:lnTo>
                    <a:pt x="10"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6" name="Freeform 1018"/>
            <p:cNvSpPr>
              <a:spLocks/>
            </p:cNvSpPr>
            <p:nvPr/>
          </p:nvSpPr>
          <p:spPr bwMode="auto">
            <a:xfrm>
              <a:off x="10679113" y="-1747838"/>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7" name="Freeform 1019"/>
            <p:cNvSpPr>
              <a:spLocks/>
            </p:cNvSpPr>
            <p:nvPr/>
          </p:nvSpPr>
          <p:spPr bwMode="auto">
            <a:xfrm>
              <a:off x="10742613" y="-1782763"/>
              <a:ext cx="31750" cy="47625"/>
            </a:xfrm>
            <a:custGeom>
              <a:avLst/>
              <a:gdLst/>
              <a:ahLst/>
              <a:cxnLst>
                <a:cxn ang="0">
                  <a:pos x="14" y="14"/>
                </a:cxn>
                <a:cxn ang="0">
                  <a:pos x="14" y="14"/>
                </a:cxn>
                <a:cxn ang="0">
                  <a:pos x="18"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2"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8" y="10"/>
                  </a:lnTo>
                  <a:lnTo>
                    <a:pt x="18" y="8"/>
                  </a:lnTo>
                  <a:lnTo>
                    <a:pt x="18" y="8"/>
                  </a:lnTo>
                  <a:lnTo>
                    <a:pt x="16" y="2"/>
                  </a:lnTo>
                  <a:lnTo>
                    <a:pt x="16" y="2"/>
                  </a:lnTo>
                  <a:lnTo>
                    <a:pt x="14" y="0"/>
                  </a:lnTo>
                  <a:lnTo>
                    <a:pt x="10" y="0"/>
                  </a:lnTo>
                  <a:lnTo>
                    <a:pt x="10" y="0"/>
                  </a:lnTo>
                  <a:lnTo>
                    <a:pt x="6" y="2"/>
                  </a:lnTo>
                  <a:lnTo>
                    <a:pt x="6" y="2"/>
                  </a:lnTo>
                  <a:lnTo>
                    <a:pt x="2" y="4"/>
                  </a:lnTo>
                  <a:lnTo>
                    <a:pt x="2" y="4"/>
                  </a:lnTo>
                  <a:lnTo>
                    <a:pt x="2"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8" name="Freeform 1020"/>
            <p:cNvSpPr>
              <a:spLocks/>
            </p:cNvSpPr>
            <p:nvPr/>
          </p:nvSpPr>
          <p:spPr bwMode="auto">
            <a:xfrm>
              <a:off x="9917113" y="-1782763"/>
              <a:ext cx="38100" cy="69850"/>
            </a:xfrm>
            <a:custGeom>
              <a:avLst/>
              <a:gdLst/>
              <a:ahLst/>
              <a:cxnLst>
                <a:cxn ang="0">
                  <a:pos x="20" y="20"/>
                </a:cxn>
                <a:cxn ang="0">
                  <a:pos x="22" y="16"/>
                </a:cxn>
                <a:cxn ang="0">
                  <a:pos x="24" y="12"/>
                </a:cxn>
                <a:cxn ang="0">
                  <a:pos x="20" y="4"/>
                </a:cxn>
                <a:cxn ang="0">
                  <a:pos x="18" y="2"/>
                </a:cxn>
                <a:cxn ang="0">
                  <a:pos x="10" y="0"/>
                </a:cxn>
                <a:cxn ang="0">
                  <a:pos x="2" y="2"/>
                </a:cxn>
                <a:cxn ang="0">
                  <a:pos x="0" y="6"/>
                </a:cxn>
                <a:cxn ang="0">
                  <a:pos x="0" y="14"/>
                </a:cxn>
                <a:cxn ang="0">
                  <a:pos x="10" y="10"/>
                </a:cxn>
                <a:cxn ang="0">
                  <a:pos x="10" y="8"/>
                </a:cxn>
                <a:cxn ang="0">
                  <a:pos x="12" y="6"/>
                </a:cxn>
                <a:cxn ang="0">
                  <a:pos x="14" y="8"/>
                </a:cxn>
                <a:cxn ang="0">
                  <a:pos x="14" y="10"/>
                </a:cxn>
                <a:cxn ang="0">
                  <a:pos x="14" y="12"/>
                </a:cxn>
                <a:cxn ang="0">
                  <a:pos x="14" y="16"/>
                </a:cxn>
                <a:cxn ang="0">
                  <a:pos x="12" y="16"/>
                </a:cxn>
                <a:cxn ang="0">
                  <a:pos x="8" y="24"/>
                </a:cxn>
                <a:cxn ang="0">
                  <a:pos x="12" y="24"/>
                </a:cxn>
                <a:cxn ang="0">
                  <a:pos x="14" y="26"/>
                </a:cxn>
                <a:cxn ang="0">
                  <a:pos x="14" y="28"/>
                </a:cxn>
                <a:cxn ang="0">
                  <a:pos x="14" y="32"/>
                </a:cxn>
                <a:cxn ang="0">
                  <a:pos x="14"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8" y="2"/>
                  </a:lnTo>
                  <a:lnTo>
                    <a:pt x="10" y="0"/>
                  </a:lnTo>
                  <a:lnTo>
                    <a:pt x="10" y="0"/>
                  </a:lnTo>
                  <a:lnTo>
                    <a:pt x="6" y="0"/>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4" y="8"/>
                  </a:lnTo>
                  <a:lnTo>
                    <a:pt x="14" y="8"/>
                  </a:lnTo>
                  <a:lnTo>
                    <a:pt x="14" y="10"/>
                  </a:lnTo>
                  <a:lnTo>
                    <a:pt x="14" y="12"/>
                  </a:lnTo>
                  <a:lnTo>
                    <a:pt x="14" y="12"/>
                  </a:lnTo>
                  <a:lnTo>
                    <a:pt x="14" y="16"/>
                  </a:lnTo>
                  <a:lnTo>
                    <a:pt x="14" y="16"/>
                  </a:lnTo>
                  <a:lnTo>
                    <a:pt x="12" y="16"/>
                  </a:lnTo>
                  <a:lnTo>
                    <a:pt x="12" y="16"/>
                  </a:lnTo>
                  <a:lnTo>
                    <a:pt x="8" y="18"/>
                  </a:lnTo>
                  <a:lnTo>
                    <a:pt x="8" y="24"/>
                  </a:lnTo>
                  <a:lnTo>
                    <a:pt x="8" y="24"/>
                  </a:lnTo>
                  <a:lnTo>
                    <a:pt x="12" y="24"/>
                  </a:lnTo>
                  <a:lnTo>
                    <a:pt x="12" y="24"/>
                  </a:lnTo>
                  <a:lnTo>
                    <a:pt x="14" y="26"/>
                  </a:lnTo>
                  <a:lnTo>
                    <a:pt x="14" y="26"/>
                  </a:lnTo>
                  <a:lnTo>
                    <a:pt x="14" y="28"/>
                  </a:lnTo>
                  <a:lnTo>
                    <a:pt x="14" y="32"/>
                  </a:lnTo>
                  <a:lnTo>
                    <a:pt x="14" y="32"/>
                  </a:lnTo>
                  <a:lnTo>
                    <a:pt x="14" y="36"/>
                  </a:lnTo>
                  <a:lnTo>
                    <a:pt x="14"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9" name="Freeform 1021"/>
            <p:cNvSpPr>
              <a:spLocks/>
            </p:cNvSpPr>
            <p:nvPr/>
          </p:nvSpPr>
          <p:spPr bwMode="auto">
            <a:xfrm>
              <a:off x="9237663" y="-1779588"/>
              <a:ext cx="92075" cy="69850"/>
            </a:xfrm>
            <a:custGeom>
              <a:avLst/>
              <a:gdLst/>
              <a:ahLst/>
              <a:cxnLst>
                <a:cxn ang="0">
                  <a:pos x="0" y="44"/>
                </a:cxn>
                <a:cxn ang="0">
                  <a:pos x="12" y="44"/>
                </a:cxn>
                <a:cxn ang="0">
                  <a:pos x="12" y="24"/>
                </a:cxn>
                <a:cxn ang="0">
                  <a:pos x="22" y="24"/>
                </a:cxn>
                <a:cxn ang="0">
                  <a:pos x="22" y="44"/>
                </a:cxn>
                <a:cxn ang="0">
                  <a:pos x="22" y="44"/>
                </a:cxn>
                <a:cxn ang="0">
                  <a:pos x="36" y="44"/>
                </a:cxn>
                <a:cxn ang="0">
                  <a:pos x="36" y="24"/>
                </a:cxn>
                <a:cxn ang="0">
                  <a:pos x="46" y="24"/>
                </a:cxn>
                <a:cxn ang="0">
                  <a:pos x="46" y="44"/>
                </a:cxn>
                <a:cxn ang="0">
                  <a:pos x="46" y="44"/>
                </a:cxn>
                <a:cxn ang="0">
                  <a:pos x="58" y="44"/>
                </a:cxn>
                <a:cxn ang="0">
                  <a:pos x="58" y="0"/>
                </a:cxn>
                <a:cxn ang="0">
                  <a:pos x="58" y="0"/>
                </a:cxn>
                <a:cxn ang="0">
                  <a:pos x="0" y="0"/>
                </a:cxn>
                <a:cxn ang="0">
                  <a:pos x="0" y="44"/>
                </a:cxn>
              </a:cxnLst>
              <a:rect l="0" t="0" r="r" b="b"/>
              <a:pathLst>
                <a:path w="58" h="44">
                  <a:moveTo>
                    <a:pt x="0" y="44"/>
                  </a:moveTo>
                  <a:lnTo>
                    <a:pt x="12" y="44"/>
                  </a:lnTo>
                  <a:lnTo>
                    <a:pt x="12" y="24"/>
                  </a:lnTo>
                  <a:lnTo>
                    <a:pt x="22" y="24"/>
                  </a:lnTo>
                  <a:lnTo>
                    <a:pt x="22" y="44"/>
                  </a:lnTo>
                  <a:lnTo>
                    <a:pt x="22" y="44"/>
                  </a:lnTo>
                  <a:lnTo>
                    <a:pt x="36" y="44"/>
                  </a:lnTo>
                  <a:lnTo>
                    <a:pt x="36" y="24"/>
                  </a:lnTo>
                  <a:lnTo>
                    <a:pt x="46" y="24"/>
                  </a:lnTo>
                  <a:lnTo>
                    <a:pt x="46" y="44"/>
                  </a:lnTo>
                  <a:lnTo>
                    <a:pt x="46" y="44"/>
                  </a:lnTo>
                  <a:lnTo>
                    <a:pt x="58" y="44"/>
                  </a:lnTo>
                  <a:lnTo>
                    <a:pt x="58" y="0"/>
                  </a:lnTo>
                  <a:lnTo>
                    <a:pt x="58"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0" name="Freeform 1022"/>
            <p:cNvSpPr>
              <a:spLocks/>
            </p:cNvSpPr>
            <p:nvPr/>
          </p:nvSpPr>
          <p:spPr bwMode="auto">
            <a:xfrm>
              <a:off x="93487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1" name="Freeform 1023"/>
            <p:cNvSpPr>
              <a:spLocks/>
            </p:cNvSpPr>
            <p:nvPr/>
          </p:nvSpPr>
          <p:spPr bwMode="auto">
            <a:xfrm>
              <a:off x="9383713" y="-1779588"/>
              <a:ext cx="57150" cy="69850"/>
            </a:xfrm>
            <a:custGeom>
              <a:avLst/>
              <a:gdLst/>
              <a:ahLst/>
              <a:cxnLst>
                <a:cxn ang="0">
                  <a:pos x="24" y="24"/>
                </a:cxn>
                <a:cxn ang="0">
                  <a:pos x="14" y="24"/>
                </a:cxn>
                <a:cxn ang="0">
                  <a:pos x="14" y="0"/>
                </a:cxn>
                <a:cxn ang="0">
                  <a:pos x="14"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4" y="24"/>
                  </a:lnTo>
                  <a:lnTo>
                    <a:pt x="14" y="0"/>
                  </a:lnTo>
                  <a:lnTo>
                    <a:pt x="14"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2" name="Freeform 1024"/>
            <p:cNvSpPr>
              <a:spLocks/>
            </p:cNvSpPr>
            <p:nvPr/>
          </p:nvSpPr>
          <p:spPr bwMode="auto">
            <a:xfrm>
              <a:off x="94599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3" name="Freeform 1025"/>
            <p:cNvSpPr>
              <a:spLocks/>
            </p:cNvSpPr>
            <p:nvPr/>
          </p:nvSpPr>
          <p:spPr bwMode="auto">
            <a:xfrm>
              <a:off x="9513888" y="-1779588"/>
              <a:ext cx="76200" cy="69850"/>
            </a:xfrm>
            <a:custGeom>
              <a:avLst/>
              <a:gdLst/>
              <a:ahLst/>
              <a:cxnLst>
                <a:cxn ang="0">
                  <a:pos x="36" y="24"/>
                </a:cxn>
                <a:cxn ang="0">
                  <a:pos x="24" y="24"/>
                </a:cxn>
                <a:cxn ang="0">
                  <a:pos x="24" y="24"/>
                </a:cxn>
                <a:cxn ang="0">
                  <a:pos x="24" y="0"/>
                </a:cxn>
                <a:cxn ang="0">
                  <a:pos x="24" y="0"/>
                </a:cxn>
                <a:cxn ang="0">
                  <a:pos x="12" y="0"/>
                </a:cxn>
                <a:cxn ang="0">
                  <a:pos x="12" y="0"/>
                </a:cxn>
                <a:cxn ang="0">
                  <a:pos x="12" y="24"/>
                </a:cxn>
                <a:cxn ang="0">
                  <a:pos x="0" y="24"/>
                </a:cxn>
                <a:cxn ang="0">
                  <a:pos x="0" y="24"/>
                </a:cxn>
                <a:cxn ang="0">
                  <a:pos x="0" y="44"/>
                </a:cxn>
                <a:cxn ang="0">
                  <a:pos x="0" y="44"/>
                </a:cxn>
                <a:cxn ang="0">
                  <a:pos x="14" y="44"/>
                </a:cxn>
                <a:cxn ang="0">
                  <a:pos x="14" y="44"/>
                </a:cxn>
                <a:cxn ang="0">
                  <a:pos x="14" y="24"/>
                </a:cxn>
                <a:cxn ang="0">
                  <a:pos x="24" y="24"/>
                </a:cxn>
                <a:cxn ang="0">
                  <a:pos x="24" y="24"/>
                </a:cxn>
                <a:cxn ang="0">
                  <a:pos x="24" y="44"/>
                </a:cxn>
                <a:cxn ang="0">
                  <a:pos x="24" y="44"/>
                </a:cxn>
                <a:cxn ang="0">
                  <a:pos x="36" y="44"/>
                </a:cxn>
                <a:cxn ang="0">
                  <a:pos x="36" y="44"/>
                </a:cxn>
                <a:cxn ang="0">
                  <a:pos x="36" y="24"/>
                </a:cxn>
                <a:cxn ang="0">
                  <a:pos x="48" y="24"/>
                </a:cxn>
                <a:cxn ang="0">
                  <a:pos x="48" y="24"/>
                </a:cxn>
                <a:cxn ang="0">
                  <a:pos x="48" y="0"/>
                </a:cxn>
                <a:cxn ang="0">
                  <a:pos x="48" y="0"/>
                </a:cxn>
                <a:cxn ang="0">
                  <a:pos x="36" y="0"/>
                </a:cxn>
                <a:cxn ang="0">
                  <a:pos x="36" y="0"/>
                </a:cxn>
                <a:cxn ang="0">
                  <a:pos x="36" y="24"/>
                </a:cxn>
                <a:cxn ang="0">
                  <a:pos x="36" y="24"/>
                </a:cxn>
              </a:cxnLst>
              <a:rect l="0" t="0" r="r" b="b"/>
              <a:pathLst>
                <a:path w="48" h="44">
                  <a:moveTo>
                    <a:pt x="36" y="24"/>
                  </a:moveTo>
                  <a:lnTo>
                    <a:pt x="24" y="24"/>
                  </a:lnTo>
                  <a:lnTo>
                    <a:pt x="24" y="24"/>
                  </a:lnTo>
                  <a:lnTo>
                    <a:pt x="24" y="0"/>
                  </a:lnTo>
                  <a:lnTo>
                    <a:pt x="24" y="0"/>
                  </a:lnTo>
                  <a:lnTo>
                    <a:pt x="12" y="0"/>
                  </a:lnTo>
                  <a:lnTo>
                    <a:pt x="12" y="0"/>
                  </a:lnTo>
                  <a:lnTo>
                    <a:pt x="12" y="24"/>
                  </a:lnTo>
                  <a:lnTo>
                    <a:pt x="0" y="24"/>
                  </a:lnTo>
                  <a:lnTo>
                    <a:pt x="0" y="24"/>
                  </a:lnTo>
                  <a:lnTo>
                    <a:pt x="0" y="44"/>
                  </a:lnTo>
                  <a:lnTo>
                    <a:pt x="0" y="44"/>
                  </a:lnTo>
                  <a:lnTo>
                    <a:pt x="14" y="44"/>
                  </a:lnTo>
                  <a:lnTo>
                    <a:pt x="14" y="44"/>
                  </a:lnTo>
                  <a:lnTo>
                    <a:pt x="14" y="24"/>
                  </a:lnTo>
                  <a:lnTo>
                    <a:pt x="24" y="24"/>
                  </a:lnTo>
                  <a:lnTo>
                    <a:pt x="24" y="24"/>
                  </a:lnTo>
                  <a:lnTo>
                    <a:pt x="24" y="44"/>
                  </a:lnTo>
                  <a:lnTo>
                    <a:pt x="24" y="44"/>
                  </a:lnTo>
                  <a:lnTo>
                    <a:pt x="36" y="44"/>
                  </a:lnTo>
                  <a:lnTo>
                    <a:pt x="36" y="44"/>
                  </a:lnTo>
                  <a:lnTo>
                    <a:pt x="36" y="24"/>
                  </a:lnTo>
                  <a:lnTo>
                    <a:pt x="48" y="24"/>
                  </a:lnTo>
                  <a:lnTo>
                    <a:pt x="48" y="24"/>
                  </a:lnTo>
                  <a:lnTo>
                    <a:pt x="48" y="0"/>
                  </a:lnTo>
                  <a:lnTo>
                    <a:pt x="48" y="0"/>
                  </a:lnTo>
                  <a:lnTo>
                    <a:pt x="36" y="0"/>
                  </a:lnTo>
                  <a:lnTo>
                    <a:pt x="36" y="0"/>
                  </a:lnTo>
                  <a:lnTo>
                    <a:pt x="36" y="24"/>
                  </a:lnTo>
                  <a:lnTo>
                    <a:pt x="36"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4" name="Freeform 1026"/>
            <p:cNvSpPr>
              <a:spLocks/>
            </p:cNvSpPr>
            <p:nvPr/>
          </p:nvSpPr>
          <p:spPr bwMode="auto">
            <a:xfrm>
              <a:off x="9494838"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5" name="Freeform 1027"/>
            <p:cNvSpPr>
              <a:spLocks/>
            </p:cNvSpPr>
            <p:nvPr/>
          </p:nvSpPr>
          <p:spPr bwMode="auto">
            <a:xfrm>
              <a:off x="960596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6" name="Freeform 1028"/>
            <p:cNvSpPr>
              <a:spLocks/>
            </p:cNvSpPr>
            <p:nvPr/>
          </p:nvSpPr>
          <p:spPr bwMode="auto">
            <a:xfrm>
              <a:off x="96440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7" name="Freeform 1029"/>
            <p:cNvSpPr>
              <a:spLocks/>
            </p:cNvSpPr>
            <p:nvPr/>
          </p:nvSpPr>
          <p:spPr bwMode="auto">
            <a:xfrm>
              <a:off x="96821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8" name="Freeform 1030"/>
            <p:cNvSpPr>
              <a:spLocks/>
            </p:cNvSpPr>
            <p:nvPr/>
          </p:nvSpPr>
          <p:spPr bwMode="auto">
            <a:xfrm>
              <a:off x="9717088"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79" name="Freeform 1031"/>
            <p:cNvSpPr>
              <a:spLocks/>
            </p:cNvSpPr>
            <p:nvPr/>
          </p:nvSpPr>
          <p:spPr bwMode="auto">
            <a:xfrm>
              <a:off x="9755188" y="-1779588"/>
              <a:ext cx="57150" cy="66675"/>
            </a:xfrm>
            <a:custGeom>
              <a:avLst/>
              <a:gdLst/>
              <a:ahLst/>
              <a:cxnLst>
                <a:cxn ang="0">
                  <a:pos x="0" y="42"/>
                </a:cxn>
                <a:cxn ang="0">
                  <a:pos x="0" y="42"/>
                </a:cxn>
                <a:cxn ang="0">
                  <a:pos x="12" y="42"/>
                </a:cxn>
                <a:cxn ang="0">
                  <a:pos x="12"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2" y="42"/>
                  </a:lnTo>
                  <a:lnTo>
                    <a:pt x="12"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0" name="Freeform 1032"/>
            <p:cNvSpPr>
              <a:spLocks/>
            </p:cNvSpPr>
            <p:nvPr/>
          </p:nvSpPr>
          <p:spPr bwMode="auto">
            <a:xfrm>
              <a:off x="10063163" y="-1779588"/>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8" y="24"/>
                </a:cxn>
                <a:cxn ang="0">
                  <a:pos x="48" y="44"/>
                </a:cxn>
                <a:cxn ang="0">
                  <a:pos x="48" y="44"/>
                </a:cxn>
                <a:cxn ang="0">
                  <a:pos x="60" y="44"/>
                </a:cxn>
                <a:cxn ang="0">
                  <a:pos x="60" y="0"/>
                </a:cxn>
                <a:cxn ang="0">
                  <a:pos x="60" y="0"/>
                </a:cxn>
                <a:cxn ang="0">
                  <a:pos x="0" y="0"/>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8" y="24"/>
                  </a:lnTo>
                  <a:lnTo>
                    <a:pt x="48" y="44"/>
                  </a:lnTo>
                  <a:lnTo>
                    <a:pt x="48" y="44"/>
                  </a:lnTo>
                  <a:lnTo>
                    <a:pt x="60" y="44"/>
                  </a:lnTo>
                  <a:lnTo>
                    <a:pt x="60" y="0"/>
                  </a:lnTo>
                  <a:lnTo>
                    <a:pt x="60"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1" name="Freeform 1033"/>
            <p:cNvSpPr>
              <a:spLocks/>
            </p:cNvSpPr>
            <p:nvPr/>
          </p:nvSpPr>
          <p:spPr bwMode="auto">
            <a:xfrm>
              <a:off x="101742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2" name="Freeform 1034"/>
            <p:cNvSpPr>
              <a:spLocks/>
            </p:cNvSpPr>
            <p:nvPr/>
          </p:nvSpPr>
          <p:spPr bwMode="auto">
            <a:xfrm>
              <a:off x="10212388" y="-1779588"/>
              <a:ext cx="57150" cy="69850"/>
            </a:xfrm>
            <a:custGeom>
              <a:avLst/>
              <a:gdLst/>
              <a:ahLst/>
              <a:cxnLst>
                <a:cxn ang="0">
                  <a:pos x="24" y="24"/>
                </a:cxn>
                <a:cxn ang="0">
                  <a:pos x="12" y="24"/>
                </a:cxn>
                <a:cxn ang="0">
                  <a:pos x="12" y="0"/>
                </a:cxn>
                <a:cxn ang="0">
                  <a:pos x="12"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2" y="24"/>
                  </a:lnTo>
                  <a:lnTo>
                    <a:pt x="12" y="0"/>
                  </a:lnTo>
                  <a:lnTo>
                    <a:pt x="12"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3" name="Freeform 1035"/>
            <p:cNvSpPr>
              <a:spLocks/>
            </p:cNvSpPr>
            <p:nvPr/>
          </p:nvSpPr>
          <p:spPr bwMode="auto">
            <a:xfrm>
              <a:off x="102854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4" name="Freeform 1036"/>
            <p:cNvSpPr>
              <a:spLocks/>
            </p:cNvSpPr>
            <p:nvPr/>
          </p:nvSpPr>
          <p:spPr bwMode="auto">
            <a:xfrm>
              <a:off x="10342563" y="-1779588"/>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5" name="Freeform 1037"/>
            <p:cNvSpPr>
              <a:spLocks/>
            </p:cNvSpPr>
            <p:nvPr/>
          </p:nvSpPr>
          <p:spPr bwMode="auto">
            <a:xfrm>
              <a:off x="10323513"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6" name="Freeform 1038"/>
            <p:cNvSpPr>
              <a:spLocks/>
            </p:cNvSpPr>
            <p:nvPr/>
          </p:nvSpPr>
          <p:spPr bwMode="auto">
            <a:xfrm>
              <a:off x="1043463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7" name="Freeform 1039"/>
            <p:cNvSpPr>
              <a:spLocks/>
            </p:cNvSpPr>
            <p:nvPr/>
          </p:nvSpPr>
          <p:spPr bwMode="auto">
            <a:xfrm>
              <a:off x="10469563" y="-1779588"/>
              <a:ext cx="22225" cy="69850"/>
            </a:xfrm>
            <a:custGeom>
              <a:avLst/>
              <a:gdLst/>
              <a:ahLst/>
              <a:cxnLst>
                <a:cxn ang="0">
                  <a:pos x="0" y="44"/>
                </a:cxn>
                <a:cxn ang="0">
                  <a:pos x="0" y="44"/>
                </a:cxn>
                <a:cxn ang="0">
                  <a:pos x="14" y="44"/>
                </a:cxn>
                <a:cxn ang="0">
                  <a:pos x="14" y="44"/>
                </a:cxn>
                <a:cxn ang="0">
                  <a:pos x="14" y="0"/>
                </a:cxn>
                <a:cxn ang="0">
                  <a:pos x="14" y="0"/>
                </a:cxn>
                <a:cxn ang="0">
                  <a:pos x="0" y="0"/>
                </a:cxn>
                <a:cxn ang="0">
                  <a:pos x="0" y="0"/>
                </a:cxn>
                <a:cxn ang="0">
                  <a:pos x="0" y="44"/>
                </a:cxn>
                <a:cxn ang="0">
                  <a:pos x="0" y="44"/>
                </a:cxn>
              </a:cxnLst>
              <a:rect l="0" t="0" r="r" b="b"/>
              <a:pathLst>
                <a:path w="14" h="44">
                  <a:moveTo>
                    <a:pt x="0" y="44"/>
                  </a:moveTo>
                  <a:lnTo>
                    <a:pt x="0" y="44"/>
                  </a:lnTo>
                  <a:lnTo>
                    <a:pt x="14" y="44"/>
                  </a:lnTo>
                  <a:lnTo>
                    <a:pt x="14" y="44"/>
                  </a:lnTo>
                  <a:lnTo>
                    <a:pt x="14" y="0"/>
                  </a:lnTo>
                  <a:lnTo>
                    <a:pt x="14"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8" name="Freeform 1040"/>
            <p:cNvSpPr>
              <a:spLocks/>
            </p:cNvSpPr>
            <p:nvPr/>
          </p:nvSpPr>
          <p:spPr bwMode="auto">
            <a:xfrm>
              <a:off x="105076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89" name="Freeform 1041"/>
            <p:cNvSpPr>
              <a:spLocks/>
            </p:cNvSpPr>
            <p:nvPr/>
          </p:nvSpPr>
          <p:spPr bwMode="auto">
            <a:xfrm>
              <a:off x="105457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0" name="Freeform 1042"/>
            <p:cNvSpPr>
              <a:spLocks/>
            </p:cNvSpPr>
            <p:nvPr/>
          </p:nvSpPr>
          <p:spPr bwMode="auto">
            <a:xfrm>
              <a:off x="10580688" y="-1779588"/>
              <a:ext cx="57150" cy="66675"/>
            </a:xfrm>
            <a:custGeom>
              <a:avLst/>
              <a:gdLst/>
              <a:ahLst/>
              <a:cxnLst>
                <a:cxn ang="0">
                  <a:pos x="0" y="42"/>
                </a:cxn>
                <a:cxn ang="0">
                  <a:pos x="0" y="42"/>
                </a:cxn>
                <a:cxn ang="0">
                  <a:pos x="14" y="42"/>
                </a:cxn>
                <a:cxn ang="0">
                  <a:pos x="14"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4" y="42"/>
                  </a:lnTo>
                  <a:lnTo>
                    <a:pt x="14"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1" name="Freeform 1043"/>
            <p:cNvSpPr>
              <a:spLocks/>
            </p:cNvSpPr>
            <p:nvPr/>
          </p:nvSpPr>
          <p:spPr bwMode="auto">
            <a:xfrm>
              <a:off x="10298113" y="-4021138"/>
              <a:ext cx="50800" cy="47625"/>
            </a:xfrm>
            <a:custGeom>
              <a:avLst/>
              <a:gdLst/>
              <a:ahLst/>
              <a:cxnLst>
                <a:cxn ang="0">
                  <a:pos x="22" y="24"/>
                </a:cxn>
                <a:cxn ang="0">
                  <a:pos x="16" y="24"/>
                </a:cxn>
                <a:cxn ang="0">
                  <a:pos x="10" y="24"/>
                </a:cxn>
                <a:cxn ang="0">
                  <a:pos x="0" y="20"/>
                </a:cxn>
                <a:cxn ang="0">
                  <a:pos x="2" y="24"/>
                </a:cxn>
                <a:cxn ang="0">
                  <a:pos x="4" y="28"/>
                </a:cxn>
                <a:cxn ang="0">
                  <a:pos x="16" y="30"/>
                </a:cxn>
                <a:cxn ang="0">
                  <a:pos x="24" y="28"/>
                </a:cxn>
                <a:cxn ang="0">
                  <a:pos x="30" y="26"/>
                </a:cxn>
                <a:cxn ang="0">
                  <a:pos x="32" y="20"/>
                </a:cxn>
                <a:cxn ang="0">
                  <a:pos x="30" y="16"/>
                </a:cxn>
                <a:cxn ang="0">
                  <a:pos x="26" y="12"/>
                </a:cxn>
                <a:cxn ang="0">
                  <a:pos x="18" y="10"/>
                </a:cxn>
                <a:cxn ang="0">
                  <a:pos x="10" y="8"/>
                </a:cxn>
                <a:cxn ang="0">
                  <a:pos x="8" y="8"/>
                </a:cxn>
                <a:cxn ang="0">
                  <a:pos x="10" y="6"/>
                </a:cxn>
                <a:cxn ang="0">
                  <a:pos x="16" y="4"/>
                </a:cxn>
                <a:cxn ang="0">
                  <a:pos x="20" y="6"/>
                </a:cxn>
                <a:cxn ang="0">
                  <a:pos x="22" y="8"/>
                </a:cxn>
                <a:cxn ang="0">
                  <a:pos x="32" y="8"/>
                </a:cxn>
                <a:cxn ang="0">
                  <a:pos x="28" y="2"/>
                </a:cxn>
                <a:cxn ang="0">
                  <a:pos x="22" y="0"/>
                </a:cxn>
                <a:cxn ang="0">
                  <a:pos x="16" y="0"/>
                </a:cxn>
                <a:cxn ang="0">
                  <a:pos x="8" y="0"/>
                </a:cxn>
                <a:cxn ang="0">
                  <a:pos x="2" y="4"/>
                </a:cxn>
                <a:cxn ang="0">
                  <a:pos x="2" y="8"/>
                </a:cxn>
                <a:cxn ang="0">
                  <a:pos x="4" y="14"/>
                </a:cxn>
                <a:cxn ang="0">
                  <a:pos x="14" y="16"/>
                </a:cxn>
                <a:cxn ang="0">
                  <a:pos x="20" y="18"/>
                </a:cxn>
                <a:cxn ang="0">
                  <a:pos x="24" y="18"/>
                </a:cxn>
                <a:cxn ang="0">
                  <a:pos x="24" y="20"/>
                </a:cxn>
                <a:cxn ang="0">
                  <a:pos x="22" y="24"/>
                </a:cxn>
              </a:cxnLst>
              <a:rect l="0" t="0" r="r" b="b"/>
              <a:pathLst>
                <a:path w="32" h="30">
                  <a:moveTo>
                    <a:pt x="22" y="24"/>
                  </a:moveTo>
                  <a:lnTo>
                    <a:pt x="22" y="24"/>
                  </a:lnTo>
                  <a:lnTo>
                    <a:pt x="16" y="24"/>
                  </a:lnTo>
                  <a:lnTo>
                    <a:pt x="16" y="24"/>
                  </a:lnTo>
                  <a:lnTo>
                    <a:pt x="10" y="24"/>
                  </a:lnTo>
                  <a:lnTo>
                    <a:pt x="10" y="24"/>
                  </a:lnTo>
                  <a:lnTo>
                    <a:pt x="8" y="20"/>
                  </a:lnTo>
                  <a:lnTo>
                    <a:pt x="0" y="20"/>
                  </a:lnTo>
                  <a:lnTo>
                    <a:pt x="0" y="20"/>
                  </a:lnTo>
                  <a:lnTo>
                    <a:pt x="2" y="24"/>
                  </a:lnTo>
                  <a:lnTo>
                    <a:pt x="4" y="28"/>
                  </a:lnTo>
                  <a:lnTo>
                    <a:pt x="4" y="28"/>
                  </a:lnTo>
                  <a:lnTo>
                    <a:pt x="10" y="30"/>
                  </a:lnTo>
                  <a:lnTo>
                    <a:pt x="16" y="30"/>
                  </a:lnTo>
                  <a:lnTo>
                    <a:pt x="16" y="30"/>
                  </a:lnTo>
                  <a:lnTo>
                    <a:pt x="24" y="28"/>
                  </a:lnTo>
                  <a:lnTo>
                    <a:pt x="24" y="28"/>
                  </a:lnTo>
                  <a:lnTo>
                    <a:pt x="30" y="26"/>
                  </a:lnTo>
                  <a:lnTo>
                    <a:pt x="30" y="26"/>
                  </a:lnTo>
                  <a:lnTo>
                    <a:pt x="32" y="20"/>
                  </a:lnTo>
                  <a:lnTo>
                    <a:pt x="32" y="20"/>
                  </a:lnTo>
                  <a:lnTo>
                    <a:pt x="30" y="16"/>
                  </a:lnTo>
                  <a:lnTo>
                    <a:pt x="30" y="16"/>
                  </a:lnTo>
                  <a:lnTo>
                    <a:pt x="26" y="12"/>
                  </a:lnTo>
                  <a:lnTo>
                    <a:pt x="26" y="12"/>
                  </a:lnTo>
                  <a:lnTo>
                    <a:pt x="18" y="10"/>
                  </a:lnTo>
                  <a:lnTo>
                    <a:pt x="18" y="10"/>
                  </a:lnTo>
                  <a:lnTo>
                    <a:pt x="10" y="8"/>
                  </a:lnTo>
                  <a:lnTo>
                    <a:pt x="10" y="8"/>
                  </a:lnTo>
                  <a:lnTo>
                    <a:pt x="8" y="8"/>
                  </a:lnTo>
                  <a:lnTo>
                    <a:pt x="8" y="8"/>
                  </a:lnTo>
                  <a:lnTo>
                    <a:pt x="10" y="6"/>
                  </a:lnTo>
                  <a:lnTo>
                    <a:pt x="10" y="6"/>
                  </a:lnTo>
                  <a:lnTo>
                    <a:pt x="16" y="4"/>
                  </a:lnTo>
                  <a:lnTo>
                    <a:pt x="16" y="4"/>
                  </a:lnTo>
                  <a:lnTo>
                    <a:pt x="20" y="6"/>
                  </a:lnTo>
                  <a:lnTo>
                    <a:pt x="20" y="6"/>
                  </a:lnTo>
                  <a:lnTo>
                    <a:pt x="22" y="8"/>
                  </a:lnTo>
                  <a:lnTo>
                    <a:pt x="32" y="8"/>
                  </a:lnTo>
                  <a:lnTo>
                    <a:pt x="32" y="8"/>
                  </a:lnTo>
                  <a:lnTo>
                    <a:pt x="30" y="4"/>
                  </a:lnTo>
                  <a:lnTo>
                    <a:pt x="28" y="2"/>
                  </a:lnTo>
                  <a:lnTo>
                    <a:pt x="28" y="2"/>
                  </a:lnTo>
                  <a:lnTo>
                    <a:pt x="22" y="0"/>
                  </a:lnTo>
                  <a:lnTo>
                    <a:pt x="16" y="0"/>
                  </a:lnTo>
                  <a:lnTo>
                    <a:pt x="16" y="0"/>
                  </a:lnTo>
                  <a:lnTo>
                    <a:pt x="8" y="0"/>
                  </a:lnTo>
                  <a:lnTo>
                    <a:pt x="8" y="0"/>
                  </a:lnTo>
                  <a:lnTo>
                    <a:pt x="2" y="4"/>
                  </a:lnTo>
                  <a:lnTo>
                    <a:pt x="2" y="4"/>
                  </a:lnTo>
                  <a:lnTo>
                    <a:pt x="2" y="8"/>
                  </a:lnTo>
                  <a:lnTo>
                    <a:pt x="2" y="8"/>
                  </a:lnTo>
                  <a:lnTo>
                    <a:pt x="2" y="10"/>
                  </a:lnTo>
                  <a:lnTo>
                    <a:pt x="4" y="14"/>
                  </a:lnTo>
                  <a:lnTo>
                    <a:pt x="4" y="14"/>
                  </a:lnTo>
                  <a:lnTo>
                    <a:pt x="14" y="16"/>
                  </a:lnTo>
                  <a:lnTo>
                    <a:pt x="14" y="16"/>
                  </a:lnTo>
                  <a:lnTo>
                    <a:pt x="20" y="18"/>
                  </a:lnTo>
                  <a:lnTo>
                    <a:pt x="20" y="18"/>
                  </a:lnTo>
                  <a:lnTo>
                    <a:pt x="24" y="18"/>
                  </a:lnTo>
                  <a:lnTo>
                    <a:pt x="24" y="18"/>
                  </a:lnTo>
                  <a:lnTo>
                    <a:pt x="24" y="20"/>
                  </a:lnTo>
                  <a:lnTo>
                    <a:pt x="24" y="20"/>
                  </a:lnTo>
                  <a:lnTo>
                    <a:pt x="22" y="24"/>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2" name="Freeform 1044"/>
            <p:cNvSpPr>
              <a:spLocks/>
            </p:cNvSpPr>
            <p:nvPr/>
          </p:nvSpPr>
          <p:spPr bwMode="auto">
            <a:xfrm>
              <a:off x="9758363" y="-4021138"/>
              <a:ext cx="15875" cy="31750"/>
            </a:xfrm>
            <a:custGeom>
              <a:avLst/>
              <a:gdLst/>
              <a:ahLst/>
              <a:cxnLst>
                <a:cxn ang="0">
                  <a:pos x="2" y="20"/>
                </a:cxn>
                <a:cxn ang="0">
                  <a:pos x="2" y="20"/>
                </a:cxn>
                <a:cxn ang="0">
                  <a:pos x="4" y="20"/>
                </a:cxn>
                <a:cxn ang="0">
                  <a:pos x="4" y="20"/>
                </a:cxn>
                <a:cxn ang="0">
                  <a:pos x="8" y="20"/>
                </a:cxn>
                <a:cxn ang="0">
                  <a:pos x="8" y="20"/>
                </a:cxn>
                <a:cxn ang="0">
                  <a:pos x="10" y="18"/>
                </a:cxn>
                <a:cxn ang="0">
                  <a:pos x="10" y="18"/>
                </a:cxn>
                <a:cxn ang="0">
                  <a:pos x="10" y="10"/>
                </a:cxn>
                <a:cxn ang="0">
                  <a:pos x="10" y="10"/>
                </a:cxn>
                <a:cxn ang="0">
                  <a:pos x="10" y="2"/>
                </a:cxn>
                <a:cxn ang="0">
                  <a:pos x="10"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10" y="18"/>
                  </a:lnTo>
                  <a:lnTo>
                    <a:pt x="10" y="18"/>
                  </a:lnTo>
                  <a:lnTo>
                    <a:pt x="10" y="10"/>
                  </a:lnTo>
                  <a:lnTo>
                    <a:pt x="10" y="10"/>
                  </a:lnTo>
                  <a:lnTo>
                    <a:pt x="10" y="2"/>
                  </a:lnTo>
                  <a:lnTo>
                    <a:pt x="10"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3" name="Freeform 1045"/>
            <p:cNvSpPr>
              <a:spLocks/>
            </p:cNvSpPr>
            <p:nvPr/>
          </p:nvSpPr>
          <p:spPr bwMode="auto">
            <a:xfrm>
              <a:off x="10225088" y="-4014788"/>
              <a:ext cx="15875" cy="31750"/>
            </a:xfrm>
            <a:custGeom>
              <a:avLst/>
              <a:gdLst/>
              <a:ahLst/>
              <a:cxnLst>
                <a:cxn ang="0">
                  <a:pos x="4" y="20"/>
                </a:cxn>
                <a:cxn ang="0">
                  <a:pos x="4" y="20"/>
                </a:cxn>
                <a:cxn ang="0">
                  <a:pos x="6" y="20"/>
                </a:cxn>
                <a:cxn ang="0">
                  <a:pos x="6" y="20"/>
                </a:cxn>
                <a:cxn ang="0">
                  <a:pos x="8" y="20"/>
                </a:cxn>
                <a:cxn ang="0">
                  <a:pos x="8" y="20"/>
                </a:cxn>
                <a:cxn ang="0">
                  <a:pos x="10" y="16"/>
                </a:cxn>
                <a:cxn ang="0">
                  <a:pos x="10" y="16"/>
                </a:cxn>
                <a:cxn ang="0">
                  <a:pos x="10" y="10"/>
                </a:cxn>
                <a:cxn ang="0">
                  <a:pos x="10" y="10"/>
                </a:cxn>
                <a:cxn ang="0">
                  <a:pos x="10" y="2"/>
                </a:cxn>
                <a:cxn ang="0">
                  <a:pos x="10" y="2"/>
                </a:cxn>
                <a:cxn ang="0">
                  <a:pos x="8" y="0"/>
                </a:cxn>
                <a:cxn ang="0">
                  <a:pos x="8" y="0"/>
                </a:cxn>
                <a:cxn ang="0">
                  <a:pos x="6" y="0"/>
                </a:cxn>
                <a:cxn ang="0">
                  <a:pos x="6" y="0"/>
                </a:cxn>
                <a:cxn ang="0">
                  <a:pos x="4" y="0"/>
                </a:cxn>
                <a:cxn ang="0">
                  <a:pos x="4" y="0"/>
                </a:cxn>
                <a:cxn ang="0">
                  <a:pos x="2" y="2"/>
                </a:cxn>
                <a:cxn ang="0">
                  <a:pos x="2" y="2"/>
                </a:cxn>
                <a:cxn ang="0">
                  <a:pos x="0" y="10"/>
                </a:cxn>
                <a:cxn ang="0">
                  <a:pos x="0" y="10"/>
                </a:cxn>
                <a:cxn ang="0">
                  <a:pos x="2" y="16"/>
                </a:cxn>
                <a:cxn ang="0">
                  <a:pos x="2" y="16"/>
                </a:cxn>
                <a:cxn ang="0">
                  <a:pos x="4" y="20"/>
                </a:cxn>
                <a:cxn ang="0">
                  <a:pos x="4" y="20"/>
                </a:cxn>
              </a:cxnLst>
              <a:rect l="0" t="0" r="r" b="b"/>
              <a:pathLst>
                <a:path w="10" h="20">
                  <a:moveTo>
                    <a:pt x="4" y="20"/>
                  </a:moveTo>
                  <a:lnTo>
                    <a:pt x="4" y="20"/>
                  </a:lnTo>
                  <a:lnTo>
                    <a:pt x="6" y="20"/>
                  </a:lnTo>
                  <a:lnTo>
                    <a:pt x="6" y="20"/>
                  </a:lnTo>
                  <a:lnTo>
                    <a:pt x="8" y="20"/>
                  </a:lnTo>
                  <a:lnTo>
                    <a:pt x="8" y="20"/>
                  </a:lnTo>
                  <a:lnTo>
                    <a:pt x="10" y="16"/>
                  </a:lnTo>
                  <a:lnTo>
                    <a:pt x="10" y="16"/>
                  </a:lnTo>
                  <a:lnTo>
                    <a:pt x="10" y="10"/>
                  </a:lnTo>
                  <a:lnTo>
                    <a:pt x="10" y="10"/>
                  </a:lnTo>
                  <a:lnTo>
                    <a:pt x="10" y="2"/>
                  </a:lnTo>
                  <a:lnTo>
                    <a:pt x="10" y="2"/>
                  </a:lnTo>
                  <a:lnTo>
                    <a:pt x="8" y="0"/>
                  </a:lnTo>
                  <a:lnTo>
                    <a:pt x="8" y="0"/>
                  </a:lnTo>
                  <a:lnTo>
                    <a:pt x="6" y="0"/>
                  </a:lnTo>
                  <a:lnTo>
                    <a:pt x="6" y="0"/>
                  </a:lnTo>
                  <a:lnTo>
                    <a:pt x="4" y="0"/>
                  </a:lnTo>
                  <a:lnTo>
                    <a:pt x="4" y="0"/>
                  </a:lnTo>
                  <a:lnTo>
                    <a:pt x="2" y="2"/>
                  </a:lnTo>
                  <a:lnTo>
                    <a:pt x="2" y="2"/>
                  </a:lnTo>
                  <a:lnTo>
                    <a:pt x="0" y="10"/>
                  </a:lnTo>
                  <a:lnTo>
                    <a:pt x="0" y="10"/>
                  </a:lnTo>
                  <a:lnTo>
                    <a:pt x="2" y="16"/>
                  </a:lnTo>
                  <a:lnTo>
                    <a:pt x="2" y="16"/>
                  </a:lnTo>
                  <a:lnTo>
                    <a:pt x="4" y="20"/>
                  </a:lnTo>
                  <a:lnTo>
                    <a:pt x="4"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4" name="Freeform 1046"/>
            <p:cNvSpPr>
              <a:spLocks/>
            </p:cNvSpPr>
            <p:nvPr/>
          </p:nvSpPr>
          <p:spPr bwMode="auto">
            <a:xfrm>
              <a:off x="10177463" y="-4014788"/>
              <a:ext cx="15875" cy="31750"/>
            </a:xfrm>
            <a:custGeom>
              <a:avLst/>
              <a:gdLst/>
              <a:ahLst/>
              <a:cxnLst>
                <a:cxn ang="0">
                  <a:pos x="2" y="20"/>
                </a:cxn>
                <a:cxn ang="0">
                  <a:pos x="2" y="20"/>
                </a:cxn>
                <a:cxn ang="0">
                  <a:pos x="4" y="20"/>
                </a:cxn>
                <a:cxn ang="0">
                  <a:pos x="4" y="20"/>
                </a:cxn>
                <a:cxn ang="0">
                  <a:pos x="8" y="20"/>
                </a:cxn>
                <a:cxn ang="0">
                  <a:pos x="8" y="20"/>
                </a:cxn>
                <a:cxn ang="0">
                  <a:pos x="8" y="16"/>
                </a:cxn>
                <a:cxn ang="0">
                  <a:pos x="8" y="16"/>
                </a:cxn>
                <a:cxn ang="0">
                  <a:pos x="10" y="10"/>
                </a:cxn>
                <a:cxn ang="0">
                  <a:pos x="10" y="10"/>
                </a:cxn>
                <a:cxn ang="0">
                  <a:pos x="8" y="2"/>
                </a:cxn>
                <a:cxn ang="0">
                  <a:pos x="8"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8" y="16"/>
                  </a:lnTo>
                  <a:lnTo>
                    <a:pt x="8" y="16"/>
                  </a:lnTo>
                  <a:lnTo>
                    <a:pt x="10" y="10"/>
                  </a:lnTo>
                  <a:lnTo>
                    <a:pt x="10" y="10"/>
                  </a:lnTo>
                  <a:lnTo>
                    <a:pt x="8" y="2"/>
                  </a:lnTo>
                  <a:lnTo>
                    <a:pt x="8"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5" name="Freeform 1047"/>
            <p:cNvSpPr>
              <a:spLocks/>
            </p:cNvSpPr>
            <p:nvPr/>
          </p:nvSpPr>
          <p:spPr bwMode="auto">
            <a:xfrm>
              <a:off x="9434513" y="-4027488"/>
              <a:ext cx="41275" cy="69850"/>
            </a:xfrm>
            <a:custGeom>
              <a:avLst/>
              <a:gdLst/>
              <a:ahLst/>
              <a:cxnLst>
                <a:cxn ang="0">
                  <a:pos x="6" y="42"/>
                </a:cxn>
                <a:cxn ang="0">
                  <a:pos x="14" y="44"/>
                </a:cxn>
                <a:cxn ang="0">
                  <a:pos x="20" y="42"/>
                </a:cxn>
                <a:cxn ang="0">
                  <a:pos x="24" y="38"/>
                </a:cxn>
                <a:cxn ang="0">
                  <a:pos x="26" y="30"/>
                </a:cxn>
                <a:cxn ang="0">
                  <a:pos x="24" y="22"/>
                </a:cxn>
                <a:cxn ang="0">
                  <a:pos x="20" y="20"/>
                </a:cxn>
                <a:cxn ang="0">
                  <a:pos x="24" y="16"/>
                </a:cxn>
                <a:cxn ang="0">
                  <a:pos x="24" y="12"/>
                </a:cxn>
                <a:cxn ang="0">
                  <a:pos x="22" y="4"/>
                </a:cxn>
                <a:cxn ang="0">
                  <a:pos x="18" y="2"/>
                </a:cxn>
                <a:cxn ang="0">
                  <a:pos x="12" y="0"/>
                </a:cxn>
                <a:cxn ang="0">
                  <a:pos x="4" y="2"/>
                </a:cxn>
                <a:cxn ang="0">
                  <a:pos x="2" y="6"/>
                </a:cxn>
                <a:cxn ang="0">
                  <a:pos x="0" y="14"/>
                </a:cxn>
                <a:cxn ang="0">
                  <a:pos x="12" y="10"/>
                </a:cxn>
                <a:cxn ang="0">
                  <a:pos x="12" y="8"/>
                </a:cxn>
                <a:cxn ang="0">
                  <a:pos x="14" y="6"/>
                </a:cxn>
                <a:cxn ang="0">
                  <a:pos x="14" y="8"/>
                </a:cxn>
                <a:cxn ang="0">
                  <a:pos x="16" y="10"/>
                </a:cxn>
                <a:cxn ang="0">
                  <a:pos x="16" y="12"/>
                </a:cxn>
                <a:cxn ang="0">
                  <a:pos x="14" y="16"/>
                </a:cxn>
                <a:cxn ang="0">
                  <a:pos x="14" y="16"/>
                </a:cxn>
                <a:cxn ang="0">
                  <a:pos x="8" y="24"/>
                </a:cxn>
                <a:cxn ang="0">
                  <a:pos x="12" y="24"/>
                </a:cxn>
                <a:cxn ang="0">
                  <a:pos x="14" y="24"/>
                </a:cxn>
                <a:cxn ang="0">
                  <a:pos x="16" y="28"/>
                </a:cxn>
                <a:cxn ang="0">
                  <a:pos x="16" y="32"/>
                </a:cxn>
                <a:cxn ang="0">
                  <a:pos x="14" y="36"/>
                </a:cxn>
                <a:cxn ang="0">
                  <a:pos x="14" y="38"/>
                </a:cxn>
                <a:cxn ang="0">
                  <a:pos x="12" y="36"/>
                </a:cxn>
                <a:cxn ang="0">
                  <a:pos x="12" y="26"/>
                </a:cxn>
                <a:cxn ang="0">
                  <a:pos x="0" y="30"/>
                </a:cxn>
                <a:cxn ang="0">
                  <a:pos x="2" y="38"/>
                </a:cxn>
                <a:cxn ang="0">
                  <a:pos x="6" y="42"/>
                </a:cxn>
              </a:cxnLst>
              <a:rect l="0" t="0" r="r" b="b"/>
              <a:pathLst>
                <a:path w="26" h="44">
                  <a:moveTo>
                    <a:pt x="6" y="42"/>
                  </a:moveTo>
                  <a:lnTo>
                    <a:pt x="6" y="42"/>
                  </a:lnTo>
                  <a:lnTo>
                    <a:pt x="14" y="44"/>
                  </a:lnTo>
                  <a:lnTo>
                    <a:pt x="14" y="44"/>
                  </a:lnTo>
                  <a:lnTo>
                    <a:pt x="20" y="42"/>
                  </a:lnTo>
                  <a:lnTo>
                    <a:pt x="20" y="42"/>
                  </a:lnTo>
                  <a:lnTo>
                    <a:pt x="24" y="38"/>
                  </a:lnTo>
                  <a:lnTo>
                    <a:pt x="24" y="38"/>
                  </a:lnTo>
                  <a:lnTo>
                    <a:pt x="26" y="30"/>
                  </a:lnTo>
                  <a:lnTo>
                    <a:pt x="26" y="30"/>
                  </a:lnTo>
                  <a:lnTo>
                    <a:pt x="24" y="22"/>
                  </a:lnTo>
                  <a:lnTo>
                    <a:pt x="24" y="22"/>
                  </a:lnTo>
                  <a:lnTo>
                    <a:pt x="20" y="20"/>
                  </a:lnTo>
                  <a:lnTo>
                    <a:pt x="20" y="20"/>
                  </a:lnTo>
                  <a:lnTo>
                    <a:pt x="24" y="16"/>
                  </a:lnTo>
                  <a:lnTo>
                    <a:pt x="24" y="16"/>
                  </a:lnTo>
                  <a:lnTo>
                    <a:pt x="24" y="12"/>
                  </a:lnTo>
                  <a:lnTo>
                    <a:pt x="24" y="12"/>
                  </a:lnTo>
                  <a:lnTo>
                    <a:pt x="24" y="6"/>
                  </a:lnTo>
                  <a:lnTo>
                    <a:pt x="22" y="4"/>
                  </a:lnTo>
                  <a:lnTo>
                    <a:pt x="22" y="4"/>
                  </a:lnTo>
                  <a:lnTo>
                    <a:pt x="18" y="2"/>
                  </a:lnTo>
                  <a:lnTo>
                    <a:pt x="12" y="0"/>
                  </a:lnTo>
                  <a:lnTo>
                    <a:pt x="12" y="0"/>
                  </a:lnTo>
                  <a:lnTo>
                    <a:pt x="8" y="0"/>
                  </a:lnTo>
                  <a:lnTo>
                    <a:pt x="4" y="2"/>
                  </a:lnTo>
                  <a:lnTo>
                    <a:pt x="4" y="2"/>
                  </a:lnTo>
                  <a:lnTo>
                    <a:pt x="2" y="6"/>
                  </a:lnTo>
                  <a:lnTo>
                    <a:pt x="0" y="10"/>
                  </a:lnTo>
                  <a:lnTo>
                    <a:pt x="0" y="14"/>
                  </a:lnTo>
                  <a:lnTo>
                    <a:pt x="12" y="14"/>
                  </a:lnTo>
                  <a:lnTo>
                    <a:pt x="12" y="10"/>
                  </a:lnTo>
                  <a:lnTo>
                    <a:pt x="12" y="10"/>
                  </a:lnTo>
                  <a:lnTo>
                    <a:pt x="12" y="8"/>
                  </a:lnTo>
                  <a:lnTo>
                    <a:pt x="12" y="8"/>
                  </a:lnTo>
                  <a:lnTo>
                    <a:pt x="14" y="6"/>
                  </a:lnTo>
                  <a:lnTo>
                    <a:pt x="14" y="6"/>
                  </a:lnTo>
                  <a:lnTo>
                    <a:pt x="14" y="8"/>
                  </a:lnTo>
                  <a:lnTo>
                    <a:pt x="14" y="8"/>
                  </a:lnTo>
                  <a:lnTo>
                    <a:pt x="16" y="10"/>
                  </a:lnTo>
                  <a:lnTo>
                    <a:pt x="16" y="12"/>
                  </a:lnTo>
                  <a:lnTo>
                    <a:pt x="16" y="12"/>
                  </a:lnTo>
                  <a:lnTo>
                    <a:pt x="14" y="16"/>
                  </a:lnTo>
                  <a:lnTo>
                    <a:pt x="14" y="16"/>
                  </a:lnTo>
                  <a:lnTo>
                    <a:pt x="14" y="16"/>
                  </a:lnTo>
                  <a:lnTo>
                    <a:pt x="14" y="16"/>
                  </a:lnTo>
                  <a:lnTo>
                    <a:pt x="8" y="18"/>
                  </a:lnTo>
                  <a:lnTo>
                    <a:pt x="8" y="24"/>
                  </a:lnTo>
                  <a:lnTo>
                    <a:pt x="8" y="24"/>
                  </a:lnTo>
                  <a:lnTo>
                    <a:pt x="12" y="24"/>
                  </a:lnTo>
                  <a:lnTo>
                    <a:pt x="12" y="24"/>
                  </a:lnTo>
                  <a:lnTo>
                    <a:pt x="14" y="24"/>
                  </a:lnTo>
                  <a:lnTo>
                    <a:pt x="14" y="24"/>
                  </a:lnTo>
                  <a:lnTo>
                    <a:pt x="16" y="28"/>
                  </a:lnTo>
                  <a:lnTo>
                    <a:pt x="16" y="32"/>
                  </a:lnTo>
                  <a:lnTo>
                    <a:pt x="16" y="32"/>
                  </a:lnTo>
                  <a:lnTo>
                    <a:pt x="14" y="36"/>
                  </a:lnTo>
                  <a:lnTo>
                    <a:pt x="14" y="36"/>
                  </a:lnTo>
                  <a:lnTo>
                    <a:pt x="14" y="38"/>
                  </a:lnTo>
                  <a:lnTo>
                    <a:pt x="14" y="38"/>
                  </a:lnTo>
                  <a:lnTo>
                    <a:pt x="12" y="36"/>
                  </a:lnTo>
                  <a:lnTo>
                    <a:pt x="12" y="36"/>
                  </a:lnTo>
                  <a:lnTo>
                    <a:pt x="12" y="32"/>
                  </a:lnTo>
                  <a:lnTo>
                    <a:pt x="12" y="26"/>
                  </a:lnTo>
                  <a:lnTo>
                    <a:pt x="0" y="26"/>
                  </a:lnTo>
                  <a:lnTo>
                    <a:pt x="0" y="30"/>
                  </a:lnTo>
                  <a:lnTo>
                    <a:pt x="0" y="30"/>
                  </a:lnTo>
                  <a:lnTo>
                    <a:pt x="2" y="38"/>
                  </a:lnTo>
                  <a:lnTo>
                    <a:pt x="2" y="38"/>
                  </a:lnTo>
                  <a:lnTo>
                    <a:pt x="6" y="42"/>
                  </a:lnTo>
                  <a:lnTo>
                    <a:pt x="6"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6" name="Freeform 1048"/>
            <p:cNvSpPr>
              <a:spLocks/>
            </p:cNvSpPr>
            <p:nvPr/>
          </p:nvSpPr>
          <p:spPr bwMode="auto">
            <a:xfrm>
              <a:off x="10117138" y="-4024313"/>
              <a:ext cx="28575" cy="47625"/>
            </a:xfrm>
            <a:custGeom>
              <a:avLst/>
              <a:gdLst/>
              <a:ahLst/>
              <a:cxnLst>
                <a:cxn ang="0">
                  <a:pos x="10" y="30"/>
                </a:cxn>
                <a:cxn ang="0">
                  <a:pos x="18" y="30"/>
                </a:cxn>
                <a:cxn ang="0">
                  <a:pos x="18" y="0"/>
                </a:cxn>
                <a:cxn ang="0">
                  <a:pos x="12" y="0"/>
                </a:cxn>
                <a:cxn ang="0">
                  <a:pos x="12" y="0"/>
                </a:cxn>
                <a:cxn ang="0">
                  <a:pos x="8" y="6"/>
                </a:cxn>
                <a:cxn ang="0">
                  <a:pos x="8" y="6"/>
                </a:cxn>
                <a:cxn ang="0">
                  <a:pos x="0" y="8"/>
                </a:cxn>
                <a:cxn ang="0">
                  <a:pos x="0" y="14"/>
                </a:cxn>
                <a:cxn ang="0">
                  <a:pos x="0" y="14"/>
                </a:cxn>
                <a:cxn ang="0">
                  <a:pos x="10" y="8"/>
                </a:cxn>
                <a:cxn ang="0">
                  <a:pos x="10" y="30"/>
                </a:cxn>
              </a:cxnLst>
              <a:rect l="0" t="0" r="r" b="b"/>
              <a:pathLst>
                <a:path w="18" h="30">
                  <a:moveTo>
                    <a:pt x="10" y="30"/>
                  </a:moveTo>
                  <a:lnTo>
                    <a:pt x="18" y="30"/>
                  </a:lnTo>
                  <a:lnTo>
                    <a:pt x="18" y="0"/>
                  </a:lnTo>
                  <a:lnTo>
                    <a:pt x="12" y="0"/>
                  </a:lnTo>
                  <a:lnTo>
                    <a:pt x="12" y="0"/>
                  </a:lnTo>
                  <a:lnTo>
                    <a:pt x="8" y="6"/>
                  </a:lnTo>
                  <a:lnTo>
                    <a:pt x="8" y="6"/>
                  </a:lnTo>
                  <a:lnTo>
                    <a:pt x="0" y="8"/>
                  </a:lnTo>
                  <a:lnTo>
                    <a:pt x="0" y="14"/>
                  </a:lnTo>
                  <a:lnTo>
                    <a:pt x="0" y="14"/>
                  </a:lnTo>
                  <a:lnTo>
                    <a:pt x="10" y="8"/>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7" name="Freeform 1049"/>
            <p:cNvSpPr>
              <a:spLocks noEditPoints="1"/>
            </p:cNvSpPr>
            <p:nvPr/>
          </p:nvSpPr>
          <p:spPr bwMode="auto">
            <a:xfrm>
              <a:off x="10164763" y="-402431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6" y="8"/>
                </a:cxn>
                <a:cxn ang="0">
                  <a:pos x="16" y="8"/>
                </a:cxn>
                <a:cxn ang="0">
                  <a:pos x="18" y="16"/>
                </a:cxn>
                <a:cxn ang="0">
                  <a:pos x="18" y="16"/>
                </a:cxn>
                <a:cxn ang="0">
                  <a:pos x="16" y="22"/>
                </a:cxn>
                <a:cxn ang="0">
                  <a:pos x="16" y="22"/>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6" y="8"/>
                  </a:lnTo>
                  <a:lnTo>
                    <a:pt x="16" y="8"/>
                  </a:lnTo>
                  <a:lnTo>
                    <a:pt x="18" y="16"/>
                  </a:lnTo>
                  <a:lnTo>
                    <a:pt x="18" y="16"/>
                  </a:lnTo>
                  <a:lnTo>
                    <a:pt x="16" y="22"/>
                  </a:lnTo>
                  <a:lnTo>
                    <a:pt x="16" y="22"/>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8" name="Freeform 1050"/>
            <p:cNvSpPr>
              <a:spLocks noEditPoints="1"/>
            </p:cNvSpPr>
            <p:nvPr/>
          </p:nvSpPr>
          <p:spPr bwMode="auto">
            <a:xfrm>
              <a:off x="10212388" y="-4024313"/>
              <a:ext cx="41275" cy="47625"/>
            </a:xfrm>
            <a:custGeom>
              <a:avLst/>
              <a:gdLst/>
              <a:ahLst/>
              <a:cxnLst>
                <a:cxn ang="0">
                  <a:pos x="14" y="30"/>
                </a:cxn>
                <a:cxn ang="0">
                  <a:pos x="14" y="30"/>
                </a:cxn>
                <a:cxn ang="0">
                  <a:pos x="18" y="30"/>
                </a:cxn>
                <a:cxn ang="0">
                  <a:pos x="22" y="28"/>
                </a:cxn>
                <a:cxn ang="0">
                  <a:pos x="22" y="28"/>
                </a:cxn>
                <a:cxn ang="0">
                  <a:pos x="26" y="22"/>
                </a:cxn>
                <a:cxn ang="0">
                  <a:pos x="26" y="16"/>
                </a:cxn>
                <a:cxn ang="0">
                  <a:pos x="26" y="16"/>
                </a:cxn>
                <a:cxn ang="0">
                  <a:pos x="26" y="8"/>
                </a:cxn>
                <a:cxn ang="0">
                  <a:pos x="22" y="4"/>
                </a:cxn>
                <a:cxn ang="0">
                  <a:pos x="22" y="4"/>
                </a:cxn>
                <a:cxn ang="0">
                  <a:pos x="18" y="2"/>
                </a:cxn>
                <a:cxn ang="0">
                  <a:pos x="14" y="0"/>
                </a:cxn>
                <a:cxn ang="0">
                  <a:pos x="14" y="0"/>
                </a:cxn>
                <a:cxn ang="0">
                  <a:pos x="8" y="2"/>
                </a:cxn>
                <a:cxn ang="0">
                  <a:pos x="4" y="4"/>
                </a:cxn>
                <a:cxn ang="0">
                  <a:pos x="4" y="4"/>
                </a:cxn>
                <a:cxn ang="0">
                  <a:pos x="2" y="8"/>
                </a:cxn>
                <a:cxn ang="0">
                  <a:pos x="0" y="16"/>
                </a:cxn>
                <a:cxn ang="0">
                  <a:pos x="0" y="16"/>
                </a:cxn>
                <a:cxn ang="0">
                  <a:pos x="2" y="22"/>
                </a:cxn>
                <a:cxn ang="0">
                  <a:pos x="4" y="28"/>
                </a:cxn>
                <a:cxn ang="0">
                  <a:pos x="4" y="28"/>
                </a:cxn>
                <a:cxn ang="0">
                  <a:pos x="8" y="30"/>
                </a:cxn>
                <a:cxn ang="0">
                  <a:pos x="14" y="30"/>
                </a:cxn>
                <a:cxn ang="0">
                  <a:pos x="14" y="30"/>
                </a:cxn>
                <a:cxn ang="0">
                  <a:pos x="10" y="8"/>
                </a:cxn>
                <a:cxn ang="0">
                  <a:pos x="10" y="8"/>
                </a:cxn>
                <a:cxn ang="0">
                  <a:pos x="12" y="6"/>
                </a:cxn>
                <a:cxn ang="0">
                  <a:pos x="12" y="6"/>
                </a:cxn>
                <a:cxn ang="0">
                  <a:pos x="14" y="6"/>
                </a:cxn>
                <a:cxn ang="0">
                  <a:pos x="14" y="6"/>
                </a:cxn>
                <a:cxn ang="0">
                  <a:pos x="16" y="6"/>
                </a:cxn>
                <a:cxn ang="0">
                  <a:pos x="16" y="6"/>
                </a:cxn>
                <a:cxn ang="0">
                  <a:pos x="18" y="8"/>
                </a:cxn>
                <a:cxn ang="0">
                  <a:pos x="18" y="8"/>
                </a:cxn>
                <a:cxn ang="0">
                  <a:pos x="18" y="16"/>
                </a:cxn>
                <a:cxn ang="0">
                  <a:pos x="18" y="16"/>
                </a:cxn>
                <a:cxn ang="0">
                  <a:pos x="18" y="22"/>
                </a:cxn>
                <a:cxn ang="0">
                  <a:pos x="18" y="22"/>
                </a:cxn>
                <a:cxn ang="0">
                  <a:pos x="16" y="26"/>
                </a:cxn>
                <a:cxn ang="0">
                  <a:pos x="16" y="26"/>
                </a:cxn>
                <a:cxn ang="0">
                  <a:pos x="14" y="26"/>
                </a:cxn>
                <a:cxn ang="0">
                  <a:pos x="14" y="26"/>
                </a:cxn>
                <a:cxn ang="0">
                  <a:pos x="12" y="26"/>
                </a:cxn>
                <a:cxn ang="0">
                  <a:pos x="12" y="26"/>
                </a:cxn>
                <a:cxn ang="0">
                  <a:pos x="10" y="22"/>
                </a:cxn>
                <a:cxn ang="0">
                  <a:pos x="10" y="22"/>
                </a:cxn>
                <a:cxn ang="0">
                  <a:pos x="8" y="16"/>
                </a:cxn>
                <a:cxn ang="0">
                  <a:pos x="8" y="16"/>
                </a:cxn>
                <a:cxn ang="0">
                  <a:pos x="10" y="8"/>
                </a:cxn>
                <a:cxn ang="0">
                  <a:pos x="10" y="8"/>
                </a:cxn>
              </a:cxnLst>
              <a:rect l="0" t="0" r="r" b="b"/>
              <a:pathLst>
                <a:path w="26" h="30">
                  <a:moveTo>
                    <a:pt x="14" y="30"/>
                  </a:moveTo>
                  <a:lnTo>
                    <a:pt x="14" y="30"/>
                  </a:lnTo>
                  <a:lnTo>
                    <a:pt x="18" y="30"/>
                  </a:lnTo>
                  <a:lnTo>
                    <a:pt x="22" y="28"/>
                  </a:lnTo>
                  <a:lnTo>
                    <a:pt x="22" y="28"/>
                  </a:lnTo>
                  <a:lnTo>
                    <a:pt x="26" y="22"/>
                  </a:lnTo>
                  <a:lnTo>
                    <a:pt x="26" y="16"/>
                  </a:lnTo>
                  <a:lnTo>
                    <a:pt x="26" y="16"/>
                  </a:lnTo>
                  <a:lnTo>
                    <a:pt x="26" y="8"/>
                  </a:lnTo>
                  <a:lnTo>
                    <a:pt x="22" y="4"/>
                  </a:lnTo>
                  <a:lnTo>
                    <a:pt x="22" y="4"/>
                  </a:lnTo>
                  <a:lnTo>
                    <a:pt x="18" y="2"/>
                  </a:lnTo>
                  <a:lnTo>
                    <a:pt x="14" y="0"/>
                  </a:lnTo>
                  <a:lnTo>
                    <a:pt x="14" y="0"/>
                  </a:lnTo>
                  <a:lnTo>
                    <a:pt x="8" y="2"/>
                  </a:lnTo>
                  <a:lnTo>
                    <a:pt x="4" y="4"/>
                  </a:lnTo>
                  <a:lnTo>
                    <a:pt x="4" y="4"/>
                  </a:lnTo>
                  <a:lnTo>
                    <a:pt x="2" y="8"/>
                  </a:lnTo>
                  <a:lnTo>
                    <a:pt x="0" y="16"/>
                  </a:lnTo>
                  <a:lnTo>
                    <a:pt x="0" y="16"/>
                  </a:lnTo>
                  <a:lnTo>
                    <a:pt x="2" y="22"/>
                  </a:lnTo>
                  <a:lnTo>
                    <a:pt x="4" y="28"/>
                  </a:lnTo>
                  <a:lnTo>
                    <a:pt x="4" y="28"/>
                  </a:lnTo>
                  <a:lnTo>
                    <a:pt x="8" y="30"/>
                  </a:lnTo>
                  <a:lnTo>
                    <a:pt x="14" y="30"/>
                  </a:lnTo>
                  <a:lnTo>
                    <a:pt x="14" y="30"/>
                  </a:lnTo>
                  <a:close/>
                  <a:moveTo>
                    <a:pt x="10" y="8"/>
                  </a:moveTo>
                  <a:lnTo>
                    <a:pt x="10" y="8"/>
                  </a:lnTo>
                  <a:lnTo>
                    <a:pt x="12" y="6"/>
                  </a:lnTo>
                  <a:lnTo>
                    <a:pt x="12" y="6"/>
                  </a:lnTo>
                  <a:lnTo>
                    <a:pt x="14" y="6"/>
                  </a:lnTo>
                  <a:lnTo>
                    <a:pt x="14" y="6"/>
                  </a:lnTo>
                  <a:lnTo>
                    <a:pt x="16" y="6"/>
                  </a:lnTo>
                  <a:lnTo>
                    <a:pt x="16" y="6"/>
                  </a:lnTo>
                  <a:lnTo>
                    <a:pt x="18" y="8"/>
                  </a:lnTo>
                  <a:lnTo>
                    <a:pt x="18" y="8"/>
                  </a:lnTo>
                  <a:lnTo>
                    <a:pt x="18" y="16"/>
                  </a:lnTo>
                  <a:lnTo>
                    <a:pt x="18" y="16"/>
                  </a:lnTo>
                  <a:lnTo>
                    <a:pt x="18" y="22"/>
                  </a:lnTo>
                  <a:lnTo>
                    <a:pt x="18" y="22"/>
                  </a:lnTo>
                  <a:lnTo>
                    <a:pt x="16" y="26"/>
                  </a:lnTo>
                  <a:lnTo>
                    <a:pt x="16" y="26"/>
                  </a:lnTo>
                  <a:lnTo>
                    <a:pt x="14" y="26"/>
                  </a:lnTo>
                  <a:lnTo>
                    <a:pt x="14" y="26"/>
                  </a:lnTo>
                  <a:lnTo>
                    <a:pt x="12" y="26"/>
                  </a:lnTo>
                  <a:lnTo>
                    <a:pt x="12" y="26"/>
                  </a:lnTo>
                  <a:lnTo>
                    <a:pt x="10" y="22"/>
                  </a:lnTo>
                  <a:lnTo>
                    <a:pt x="10" y="22"/>
                  </a:lnTo>
                  <a:lnTo>
                    <a:pt x="8" y="16"/>
                  </a:lnTo>
                  <a:lnTo>
                    <a:pt x="8" y="16"/>
                  </a:lnTo>
                  <a:lnTo>
                    <a:pt x="10" y="8"/>
                  </a:lnTo>
                  <a:lnTo>
                    <a:pt x="10"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99" name="Rectangle 1051"/>
            <p:cNvSpPr>
              <a:spLocks noChangeArrowheads="1"/>
            </p:cNvSpPr>
            <p:nvPr/>
          </p:nvSpPr>
          <p:spPr bwMode="auto">
            <a:xfrm>
              <a:off x="10263188" y="-3998913"/>
              <a:ext cx="25400" cy="95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0" name="Freeform 1052"/>
            <p:cNvSpPr>
              <a:spLocks/>
            </p:cNvSpPr>
            <p:nvPr/>
          </p:nvSpPr>
          <p:spPr bwMode="auto">
            <a:xfrm>
              <a:off x="8780463" y="-4024313"/>
              <a:ext cx="44450" cy="47625"/>
            </a:xfrm>
            <a:custGeom>
              <a:avLst/>
              <a:gdLst/>
              <a:ahLst/>
              <a:cxnLst>
                <a:cxn ang="0">
                  <a:pos x="28" y="24"/>
                </a:cxn>
                <a:cxn ang="0">
                  <a:pos x="8" y="24"/>
                </a:cxn>
                <a:cxn ang="0">
                  <a:pos x="8" y="0"/>
                </a:cxn>
                <a:cxn ang="0">
                  <a:pos x="0" y="0"/>
                </a:cxn>
                <a:cxn ang="0">
                  <a:pos x="0" y="30"/>
                </a:cxn>
                <a:cxn ang="0">
                  <a:pos x="28" y="30"/>
                </a:cxn>
                <a:cxn ang="0">
                  <a:pos x="28" y="24"/>
                </a:cxn>
              </a:cxnLst>
              <a:rect l="0" t="0" r="r" b="b"/>
              <a:pathLst>
                <a:path w="28" h="30">
                  <a:moveTo>
                    <a:pt x="28" y="24"/>
                  </a:moveTo>
                  <a:lnTo>
                    <a:pt x="8" y="24"/>
                  </a:lnTo>
                  <a:lnTo>
                    <a:pt x="8" y="0"/>
                  </a:lnTo>
                  <a:lnTo>
                    <a:pt x="0" y="0"/>
                  </a:lnTo>
                  <a:lnTo>
                    <a:pt x="0" y="30"/>
                  </a:lnTo>
                  <a:lnTo>
                    <a:pt x="28" y="30"/>
                  </a:lnTo>
                  <a:lnTo>
                    <a:pt x="28"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1" name="Freeform 1053"/>
            <p:cNvSpPr>
              <a:spLocks/>
            </p:cNvSpPr>
            <p:nvPr/>
          </p:nvSpPr>
          <p:spPr bwMode="auto">
            <a:xfrm>
              <a:off x="8834438" y="-4024313"/>
              <a:ext cx="63500" cy="47625"/>
            </a:xfrm>
            <a:custGeom>
              <a:avLst/>
              <a:gdLst/>
              <a:ahLst/>
              <a:cxnLst>
                <a:cxn ang="0">
                  <a:pos x="8" y="6"/>
                </a:cxn>
                <a:cxn ang="0">
                  <a:pos x="16" y="30"/>
                </a:cxn>
                <a:cxn ang="0">
                  <a:pos x="24" y="30"/>
                </a:cxn>
                <a:cxn ang="0">
                  <a:pos x="32" y="6"/>
                </a:cxn>
                <a:cxn ang="0">
                  <a:pos x="32" y="30"/>
                </a:cxn>
                <a:cxn ang="0">
                  <a:pos x="40" y="30"/>
                </a:cxn>
                <a:cxn ang="0">
                  <a:pos x="40" y="0"/>
                </a:cxn>
                <a:cxn ang="0">
                  <a:pos x="26" y="0"/>
                </a:cxn>
                <a:cxn ang="0">
                  <a:pos x="20" y="20"/>
                </a:cxn>
                <a:cxn ang="0">
                  <a:pos x="12" y="0"/>
                </a:cxn>
                <a:cxn ang="0">
                  <a:pos x="0" y="0"/>
                </a:cxn>
                <a:cxn ang="0">
                  <a:pos x="0" y="30"/>
                </a:cxn>
                <a:cxn ang="0">
                  <a:pos x="8" y="30"/>
                </a:cxn>
                <a:cxn ang="0">
                  <a:pos x="8" y="6"/>
                </a:cxn>
              </a:cxnLst>
              <a:rect l="0" t="0" r="r" b="b"/>
              <a:pathLst>
                <a:path w="40" h="30">
                  <a:moveTo>
                    <a:pt x="8" y="6"/>
                  </a:moveTo>
                  <a:lnTo>
                    <a:pt x="16" y="30"/>
                  </a:lnTo>
                  <a:lnTo>
                    <a:pt x="24" y="30"/>
                  </a:lnTo>
                  <a:lnTo>
                    <a:pt x="32" y="6"/>
                  </a:lnTo>
                  <a:lnTo>
                    <a:pt x="32" y="30"/>
                  </a:lnTo>
                  <a:lnTo>
                    <a:pt x="40" y="30"/>
                  </a:lnTo>
                  <a:lnTo>
                    <a:pt x="40" y="0"/>
                  </a:lnTo>
                  <a:lnTo>
                    <a:pt x="26" y="0"/>
                  </a:lnTo>
                  <a:lnTo>
                    <a:pt x="20" y="20"/>
                  </a:lnTo>
                  <a:lnTo>
                    <a:pt x="12" y="0"/>
                  </a:lnTo>
                  <a:lnTo>
                    <a:pt x="0" y="0"/>
                  </a:lnTo>
                  <a:lnTo>
                    <a:pt x="0" y="30"/>
                  </a:lnTo>
                  <a:lnTo>
                    <a:pt x="8" y="30"/>
                  </a:lnTo>
                  <a:lnTo>
                    <a:pt x="8" y="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2" name="Rectangle 1054"/>
            <p:cNvSpPr>
              <a:spLocks noChangeArrowheads="1"/>
            </p:cNvSpPr>
            <p:nvPr/>
          </p:nvSpPr>
          <p:spPr bwMode="auto">
            <a:xfrm>
              <a:off x="8755063" y="-4024313"/>
              <a:ext cx="12700" cy="476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3" name="Freeform 1055"/>
            <p:cNvSpPr>
              <a:spLocks/>
            </p:cNvSpPr>
            <p:nvPr/>
          </p:nvSpPr>
          <p:spPr bwMode="auto">
            <a:xfrm>
              <a:off x="8701088" y="-4024313"/>
              <a:ext cx="44450" cy="47625"/>
            </a:xfrm>
            <a:custGeom>
              <a:avLst/>
              <a:gdLst/>
              <a:ahLst/>
              <a:cxnLst>
                <a:cxn ang="0">
                  <a:pos x="8" y="16"/>
                </a:cxn>
                <a:cxn ang="0">
                  <a:pos x="26" y="16"/>
                </a:cxn>
                <a:cxn ang="0">
                  <a:pos x="26" y="12"/>
                </a:cxn>
                <a:cxn ang="0">
                  <a:pos x="8" y="12"/>
                </a:cxn>
                <a:cxn ang="0">
                  <a:pos x="8" y="4"/>
                </a:cxn>
                <a:cxn ang="0">
                  <a:pos x="28" y="4"/>
                </a:cxn>
                <a:cxn ang="0">
                  <a:pos x="28" y="0"/>
                </a:cxn>
                <a:cxn ang="0">
                  <a:pos x="0" y="0"/>
                </a:cxn>
                <a:cxn ang="0">
                  <a:pos x="0" y="30"/>
                </a:cxn>
                <a:cxn ang="0">
                  <a:pos x="8" y="30"/>
                </a:cxn>
                <a:cxn ang="0">
                  <a:pos x="8" y="16"/>
                </a:cxn>
              </a:cxnLst>
              <a:rect l="0" t="0" r="r" b="b"/>
              <a:pathLst>
                <a:path w="28" h="30">
                  <a:moveTo>
                    <a:pt x="8" y="16"/>
                  </a:moveTo>
                  <a:lnTo>
                    <a:pt x="26" y="16"/>
                  </a:lnTo>
                  <a:lnTo>
                    <a:pt x="26" y="12"/>
                  </a:lnTo>
                  <a:lnTo>
                    <a:pt x="8" y="12"/>
                  </a:lnTo>
                  <a:lnTo>
                    <a:pt x="8" y="4"/>
                  </a:lnTo>
                  <a:lnTo>
                    <a:pt x="28" y="4"/>
                  </a:lnTo>
                  <a:lnTo>
                    <a:pt x="28" y="0"/>
                  </a:lnTo>
                  <a:lnTo>
                    <a:pt x="0" y="0"/>
                  </a:lnTo>
                  <a:lnTo>
                    <a:pt x="0" y="30"/>
                  </a:lnTo>
                  <a:lnTo>
                    <a:pt x="8" y="30"/>
                  </a:lnTo>
                  <a:lnTo>
                    <a:pt x="8"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4" name="Freeform 1056"/>
            <p:cNvSpPr>
              <a:spLocks/>
            </p:cNvSpPr>
            <p:nvPr/>
          </p:nvSpPr>
          <p:spPr bwMode="auto">
            <a:xfrm>
              <a:off x="9898063" y="-4030663"/>
              <a:ext cx="25400" cy="47625"/>
            </a:xfrm>
            <a:custGeom>
              <a:avLst/>
              <a:gdLst/>
              <a:ahLst/>
              <a:cxnLst>
                <a:cxn ang="0">
                  <a:pos x="10" y="30"/>
                </a:cxn>
                <a:cxn ang="0">
                  <a:pos x="16" y="30"/>
                </a:cxn>
                <a:cxn ang="0">
                  <a:pos x="16" y="0"/>
                </a:cxn>
                <a:cxn ang="0">
                  <a:pos x="10" y="0"/>
                </a:cxn>
                <a:cxn ang="0">
                  <a:pos x="10" y="0"/>
                </a:cxn>
                <a:cxn ang="0">
                  <a:pos x="6" y="6"/>
                </a:cxn>
                <a:cxn ang="0">
                  <a:pos x="6" y="6"/>
                </a:cxn>
                <a:cxn ang="0">
                  <a:pos x="0" y="8"/>
                </a:cxn>
                <a:cxn ang="0">
                  <a:pos x="0" y="14"/>
                </a:cxn>
                <a:cxn ang="0">
                  <a:pos x="0" y="14"/>
                </a:cxn>
                <a:cxn ang="0">
                  <a:pos x="10" y="10"/>
                </a:cxn>
                <a:cxn ang="0">
                  <a:pos x="10" y="30"/>
                </a:cxn>
              </a:cxnLst>
              <a:rect l="0" t="0" r="r" b="b"/>
              <a:pathLst>
                <a:path w="16" h="30">
                  <a:moveTo>
                    <a:pt x="10" y="30"/>
                  </a:moveTo>
                  <a:lnTo>
                    <a:pt x="16" y="30"/>
                  </a:lnTo>
                  <a:lnTo>
                    <a:pt x="16" y="0"/>
                  </a:lnTo>
                  <a:lnTo>
                    <a:pt x="10" y="0"/>
                  </a:lnTo>
                  <a:lnTo>
                    <a:pt x="10" y="0"/>
                  </a:lnTo>
                  <a:lnTo>
                    <a:pt x="6" y="6"/>
                  </a:lnTo>
                  <a:lnTo>
                    <a:pt x="6" y="6"/>
                  </a:lnTo>
                  <a:lnTo>
                    <a:pt x="0" y="8"/>
                  </a:lnTo>
                  <a:lnTo>
                    <a:pt x="0" y="14"/>
                  </a:lnTo>
                  <a:lnTo>
                    <a:pt x="0" y="14"/>
                  </a:lnTo>
                  <a:lnTo>
                    <a:pt x="10" y="10"/>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5" name="Freeform 1057"/>
            <p:cNvSpPr>
              <a:spLocks noEditPoints="1"/>
            </p:cNvSpPr>
            <p:nvPr/>
          </p:nvSpPr>
          <p:spPr bwMode="auto">
            <a:xfrm>
              <a:off x="9745663" y="-403066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8" y="8"/>
                </a:cxn>
                <a:cxn ang="0">
                  <a:pos x="18" y="8"/>
                </a:cxn>
                <a:cxn ang="0">
                  <a:pos x="18" y="16"/>
                </a:cxn>
                <a:cxn ang="0">
                  <a:pos x="18" y="16"/>
                </a:cxn>
                <a:cxn ang="0">
                  <a:pos x="18" y="24"/>
                </a:cxn>
                <a:cxn ang="0">
                  <a:pos x="18" y="24"/>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8" y="8"/>
                  </a:lnTo>
                  <a:lnTo>
                    <a:pt x="18" y="8"/>
                  </a:lnTo>
                  <a:lnTo>
                    <a:pt x="18" y="16"/>
                  </a:lnTo>
                  <a:lnTo>
                    <a:pt x="18" y="16"/>
                  </a:lnTo>
                  <a:lnTo>
                    <a:pt x="18" y="24"/>
                  </a:lnTo>
                  <a:lnTo>
                    <a:pt x="18" y="24"/>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6" name="Freeform 1058"/>
            <p:cNvSpPr>
              <a:spLocks/>
            </p:cNvSpPr>
            <p:nvPr/>
          </p:nvSpPr>
          <p:spPr bwMode="auto">
            <a:xfrm>
              <a:off x="9844088" y="-4027488"/>
              <a:ext cx="44450" cy="44450"/>
            </a:xfrm>
            <a:custGeom>
              <a:avLst/>
              <a:gdLst/>
              <a:ahLst/>
              <a:cxnLst>
                <a:cxn ang="0">
                  <a:pos x="14" y="24"/>
                </a:cxn>
                <a:cxn ang="0">
                  <a:pos x="14" y="24"/>
                </a:cxn>
                <a:cxn ang="0">
                  <a:pos x="10" y="24"/>
                </a:cxn>
                <a:cxn ang="0">
                  <a:pos x="10" y="24"/>
                </a:cxn>
                <a:cxn ang="0">
                  <a:pos x="8" y="20"/>
                </a:cxn>
                <a:cxn ang="0">
                  <a:pos x="0" y="20"/>
                </a:cxn>
                <a:cxn ang="0">
                  <a:pos x="0" y="20"/>
                </a:cxn>
                <a:cxn ang="0">
                  <a:pos x="2" y="24"/>
                </a:cxn>
                <a:cxn ang="0">
                  <a:pos x="4" y="26"/>
                </a:cxn>
                <a:cxn ang="0">
                  <a:pos x="4" y="26"/>
                </a:cxn>
                <a:cxn ang="0">
                  <a:pos x="8" y="28"/>
                </a:cxn>
                <a:cxn ang="0">
                  <a:pos x="14" y="28"/>
                </a:cxn>
                <a:cxn ang="0">
                  <a:pos x="14" y="28"/>
                </a:cxn>
                <a:cxn ang="0">
                  <a:pos x="20" y="28"/>
                </a:cxn>
                <a:cxn ang="0">
                  <a:pos x="24" y="24"/>
                </a:cxn>
                <a:cxn ang="0">
                  <a:pos x="24" y="24"/>
                </a:cxn>
                <a:cxn ang="0">
                  <a:pos x="26" y="22"/>
                </a:cxn>
                <a:cxn ang="0">
                  <a:pos x="28" y="18"/>
                </a:cxn>
                <a:cxn ang="0">
                  <a:pos x="28" y="18"/>
                </a:cxn>
                <a:cxn ang="0">
                  <a:pos x="26" y="14"/>
                </a:cxn>
                <a:cxn ang="0">
                  <a:pos x="24" y="12"/>
                </a:cxn>
                <a:cxn ang="0">
                  <a:pos x="24" y="12"/>
                </a:cxn>
                <a:cxn ang="0">
                  <a:pos x="20" y="10"/>
                </a:cxn>
                <a:cxn ang="0">
                  <a:pos x="14" y="8"/>
                </a:cxn>
                <a:cxn ang="0">
                  <a:pos x="14" y="8"/>
                </a:cxn>
                <a:cxn ang="0">
                  <a:pos x="10" y="10"/>
                </a:cxn>
                <a:cxn ang="0">
                  <a:pos x="10" y="4"/>
                </a:cxn>
                <a:cxn ang="0">
                  <a:pos x="26" y="4"/>
                </a:cxn>
                <a:cxn ang="0">
                  <a:pos x="26" y="0"/>
                </a:cxn>
                <a:cxn ang="0">
                  <a:pos x="6" y="0"/>
                </a:cxn>
                <a:cxn ang="0">
                  <a:pos x="2" y="14"/>
                </a:cxn>
                <a:cxn ang="0">
                  <a:pos x="8" y="16"/>
                </a:cxn>
                <a:cxn ang="0">
                  <a:pos x="8" y="16"/>
                </a:cxn>
                <a:cxn ang="0">
                  <a:pos x="14" y="14"/>
                </a:cxn>
                <a:cxn ang="0">
                  <a:pos x="14" y="14"/>
                </a:cxn>
                <a:cxn ang="0">
                  <a:pos x="18" y="14"/>
                </a:cxn>
                <a:cxn ang="0">
                  <a:pos x="18" y="14"/>
                </a:cxn>
                <a:cxn ang="0">
                  <a:pos x="20" y="18"/>
                </a:cxn>
                <a:cxn ang="0">
                  <a:pos x="20" y="18"/>
                </a:cxn>
                <a:cxn ang="0">
                  <a:pos x="18" y="22"/>
                </a:cxn>
                <a:cxn ang="0">
                  <a:pos x="18" y="22"/>
                </a:cxn>
                <a:cxn ang="0">
                  <a:pos x="14" y="24"/>
                </a:cxn>
                <a:cxn ang="0">
                  <a:pos x="14" y="24"/>
                </a:cxn>
              </a:cxnLst>
              <a:rect l="0" t="0" r="r" b="b"/>
              <a:pathLst>
                <a:path w="28" h="28">
                  <a:moveTo>
                    <a:pt x="14" y="24"/>
                  </a:moveTo>
                  <a:lnTo>
                    <a:pt x="14" y="24"/>
                  </a:lnTo>
                  <a:lnTo>
                    <a:pt x="10" y="24"/>
                  </a:lnTo>
                  <a:lnTo>
                    <a:pt x="10" y="24"/>
                  </a:lnTo>
                  <a:lnTo>
                    <a:pt x="8" y="20"/>
                  </a:lnTo>
                  <a:lnTo>
                    <a:pt x="0" y="20"/>
                  </a:lnTo>
                  <a:lnTo>
                    <a:pt x="0" y="20"/>
                  </a:lnTo>
                  <a:lnTo>
                    <a:pt x="2" y="24"/>
                  </a:lnTo>
                  <a:lnTo>
                    <a:pt x="4" y="26"/>
                  </a:lnTo>
                  <a:lnTo>
                    <a:pt x="4" y="26"/>
                  </a:lnTo>
                  <a:lnTo>
                    <a:pt x="8" y="28"/>
                  </a:lnTo>
                  <a:lnTo>
                    <a:pt x="14" y="28"/>
                  </a:lnTo>
                  <a:lnTo>
                    <a:pt x="14" y="28"/>
                  </a:lnTo>
                  <a:lnTo>
                    <a:pt x="20" y="28"/>
                  </a:lnTo>
                  <a:lnTo>
                    <a:pt x="24" y="24"/>
                  </a:lnTo>
                  <a:lnTo>
                    <a:pt x="24" y="24"/>
                  </a:lnTo>
                  <a:lnTo>
                    <a:pt x="26" y="22"/>
                  </a:lnTo>
                  <a:lnTo>
                    <a:pt x="28" y="18"/>
                  </a:lnTo>
                  <a:lnTo>
                    <a:pt x="28" y="18"/>
                  </a:lnTo>
                  <a:lnTo>
                    <a:pt x="26" y="14"/>
                  </a:lnTo>
                  <a:lnTo>
                    <a:pt x="24" y="12"/>
                  </a:lnTo>
                  <a:lnTo>
                    <a:pt x="24" y="12"/>
                  </a:lnTo>
                  <a:lnTo>
                    <a:pt x="20" y="10"/>
                  </a:lnTo>
                  <a:lnTo>
                    <a:pt x="14" y="8"/>
                  </a:lnTo>
                  <a:lnTo>
                    <a:pt x="14" y="8"/>
                  </a:lnTo>
                  <a:lnTo>
                    <a:pt x="10" y="10"/>
                  </a:lnTo>
                  <a:lnTo>
                    <a:pt x="10" y="4"/>
                  </a:lnTo>
                  <a:lnTo>
                    <a:pt x="26" y="4"/>
                  </a:lnTo>
                  <a:lnTo>
                    <a:pt x="26" y="0"/>
                  </a:lnTo>
                  <a:lnTo>
                    <a:pt x="6" y="0"/>
                  </a:lnTo>
                  <a:lnTo>
                    <a:pt x="2" y="14"/>
                  </a:lnTo>
                  <a:lnTo>
                    <a:pt x="8" y="16"/>
                  </a:lnTo>
                  <a:lnTo>
                    <a:pt x="8" y="16"/>
                  </a:lnTo>
                  <a:lnTo>
                    <a:pt x="14" y="14"/>
                  </a:lnTo>
                  <a:lnTo>
                    <a:pt x="14" y="14"/>
                  </a:lnTo>
                  <a:lnTo>
                    <a:pt x="18" y="14"/>
                  </a:lnTo>
                  <a:lnTo>
                    <a:pt x="18" y="14"/>
                  </a:lnTo>
                  <a:lnTo>
                    <a:pt x="20" y="18"/>
                  </a:lnTo>
                  <a:lnTo>
                    <a:pt x="20" y="18"/>
                  </a:lnTo>
                  <a:lnTo>
                    <a:pt x="18" y="22"/>
                  </a:lnTo>
                  <a:lnTo>
                    <a:pt x="18" y="22"/>
                  </a:lnTo>
                  <a:lnTo>
                    <a:pt x="14" y="24"/>
                  </a:lnTo>
                  <a:lnTo>
                    <a:pt x="1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7" name="Freeform 1059"/>
            <p:cNvSpPr>
              <a:spLocks/>
            </p:cNvSpPr>
            <p:nvPr/>
          </p:nvSpPr>
          <p:spPr bwMode="auto">
            <a:xfrm>
              <a:off x="9793288" y="-4030663"/>
              <a:ext cx="41275" cy="47625"/>
            </a:xfrm>
            <a:custGeom>
              <a:avLst/>
              <a:gdLst/>
              <a:ahLst/>
              <a:cxnLst>
                <a:cxn ang="0">
                  <a:pos x="12" y="18"/>
                </a:cxn>
                <a:cxn ang="0">
                  <a:pos x="12" y="18"/>
                </a:cxn>
                <a:cxn ang="0">
                  <a:pos x="2" y="24"/>
                </a:cxn>
                <a:cxn ang="0">
                  <a:pos x="2" y="24"/>
                </a:cxn>
                <a:cxn ang="0">
                  <a:pos x="0" y="30"/>
                </a:cxn>
                <a:cxn ang="0">
                  <a:pos x="26" y="30"/>
                </a:cxn>
                <a:cxn ang="0">
                  <a:pos x="26" y="26"/>
                </a:cxn>
                <a:cxn ang="0">
                  <a:pos x="12" y="26"/>
                </a:cxn>
                <a:cxn ang="0">
                  <a:pos x="12" y="26"/>
                </a:cxn>
                <a:cxn ang="0">
                  <a:pos x="14" y="24"/>
                </a:cxn>
                <a:cxn ang="0">
                  <a:pos x="14" y="24"/>
                </a:cxn>
                <a:cxn ang="0">
                  <a:pos x="18" y="20"/>
                </a:cxn>
                <a:cxn ang="0">
                  <a:pos x="18" y="20"/>
                </a:cxn>
                <a:cxn ang="0">
                  <a:pos x="22" y="16"/>
                </a:cxn>
                <a:cxn ang="0">
                  <a:pos x="22" y="16"/>
                </a:cxn>
                <a:cxn ang="0">
                  <a:pos x="26" y="12"/>
                </a:cxn>
                <a:cxn ang="0">
                  <a:pos x="26" y="12"/>
                </a:cxn>
                <a:cxn ang="0">
                  <a:pos x="26" y="8"/>
                </a:cxn>
                <a:cxn ang="0">
                  <a:pos x="26" y="8"/>
                </a:cxn>
                <a:cxn ang="0">
                  <a:pos x="26" y="6"/>
                </a:cxn>
                <a:cxn ang="0">
                  <a:pos x="24" y="4"/>
                </a:cxn>
                <a:cxn ang="0">
                  <a:pos x="24" y="4"/>
                </a:cxn>
                <a:cxn ang="0">
                  <a:pos x="20" y="2"/>
                </a:cxn>
                <a:cxn ang="0">
                  <a:pos x="14" y="0"/>
                </a:cxn>
                <a:cxn ang="0">
                  <a:pos x="14" y="0"/>
                </a:cxn>
                <a:cxn ang="0">
                  <a:pos x="6" y="2"/>
                </a:cxn>
                <a:cxn ang="0">
                  <a:pos x="6" y="2"/>
                </a:cxn>
                <a:cxn ang="0">
                  <a:pos x="2" y="6"/>
                </a:cxn>
                <a:cxn ang="0">
                  <a:pos x="0" y="10"/>
                </a:cxn>
                <a:cxn ang="0">
                  <a:pos x="8" y="10"/>
                </a:cxn>
                <a:cxn ang="0">
                  <a:pos x="8" y="10"/>
                </a:cxn>
                <a:cxn ang="0">
                  <a:pos x="10" y="6"/>
                </a:cxn>
                <a:cxn ang="0">
                  <a:pos x="10" y="6"/>
                </a:cxn>
                <a:cxn ang="0">
                  <a:pos x="14" y="6"/>
                </a:cxn>
                <a:cxn ang="0">
                  <a:pos x="14" y="6"/>
                </a:cxn>
                <a:cxn ang="0">
                  <a:pos x="18" y="6"/>
                </a:cxn>
                <a:cxn ang="0">
                  <a:pos x="18" y="6"/>
                </a:cxn>
                <a:cxn ang="0">
                  <a:pos x="20" y="10"/>
                </a:cxn>
                <a:cxn ang="0">
                  <a:pos x="20" y="10"/>
                </a:cxn>
                <a:cxn ang="0">
                  <a:pos x="18" y="12"/>
                </a:cxn>
                <a:cxn ang="0">
                  <a:pos x="18" y="12"/>
                </a:cxn>
                <a:cxn ang="0">
                  <a:pos x="12" y="18"/>
                </a:cxn>
                <a:cxn ang="0">
                  <a:pos x="12" y="18"/>
                </a:cxn>
              </a:cxnLst>
              <a:rect l="0" t="0" r="r" b="b"/>
              <a:pathLst>
                <a:path w="26" h="30">
                  <a:moveTo>
                    <a:pt x="12" y="18"/>
                  </a:moveTo>
                  <a:lnTo>
                    <a:pt x="12" y="18"/>
                  </a:lnTo>
                  <a:lnTo>
                    <a:pt x="2" y="24"/>
                  </a:lnTo>
                  <a:lnTo>
                    <a:pt x="2" y="24"/>
                  </a:lnTo>
                  <a:lnTo>
                    <a:pt x="0" y="30"/>
                  </a:lnTo>
                  <a:lnTo>
                    <a:pt x="26" y="30"/>
                  </a:lnTo>
                  <a:lnTo>
                    <a:pt x="26" y="26"/>
                  </a:lnTo>
                  <a:lnTo>
                    <a:pt x="12" y="26"/>
                  </a:lnTo>
                  <a:lnTo>
                    <a:pt x="12" y="26"/>
                  </a:lnTo>
                  <a:lnTo>
                    <a:pt x="14" y="24"/>
                  </a:lnTo>
                  <a:lnTo>
                    <a:pt x="14" y="24"/>
                  </a:lnTo>
                  <a:lnTo>
                    <a:pt x="18" y="20"/>
                  </a:lnTo>
                  <a:lnTo>
                    <a:pt x="18" y="20"/>
                  </a:lnTo>
                  <a:lnTo>
                    <a:pt x="22" y="16"/>
                  </a:lnTo>
                  <a:lnTo>
                    <a:pt x="22" y="16"/>
                  </a:lnTo>
                  <a:lnTo>
                    <a:pt x="26" y="12"/>
                  </a:lnTo>
                  <a:lnTo>
                    <a:pt x="26" y="12"/>
                  </a:lnTo>
                  <a:lnTo>
                    <a:pt x="26" y="8"/>
                  </a:lnTo>
                  <a:lnTo>
                    <a:pt x="26" y="8"/>
                  </a:lnTo>
                  <a:lnTo>
                    <a:pt x="26" y="6"/>
                  </a:lnTo>
                  <a:lnTo>
                    <a:pt x="24" y="4"/>
                  </a:lnTo>
                  <a:lnTo>
                    <a:pt x="24" y="4"/>
                  </a:lnTo>
                  <a:lnTo>
                    <a:pt x="20" y="2"/>
                  </a:lnTo>
                  <a:lnTo>
                    <a:pt x="14" y="0"/>
                  </a:lnTo>
                  <a:lnTo>
                    <a:pt x="14" y="0"/>
                  </a:lnTo>
                  <a:lnTo>
                    <a:pt x="6" y="2"/>
                  </a:lnTo>
                  <a:lnTo>
                    <a:pt x="6" y="2"/>
                  </a:lnTo>
                  <a:lnTo>
                    <a:pt x="2" y="6"/>
                  </a:lnTo>
                  <a:lnTo>
                    <a:pt x="0" y="10"/>
                  </a:lnTo>
                  <a:lnTo>
                    <a:pt x="8" y="10"/>
                  </a:lnTo>
                  <a:lnTo>
                    <a:pt x="8" y="10"/>
                  </a:lnTo>
                  <a:lnTo>
                    <a:pt x="10" y="6"/>
                  </a:lnTo>
                  <a:lnTo>
                    <a:pt x="10" y="6"/>
                  </a:lnTo>
                  <a:lnTo>
                    <a:pt x="14" y="6"/>
                  </a:lnTo>
                  <a:lnTo>
                    <a:pt x="14" y="6"/>
                  </a:lnTo>
                  <a:lnTo>
                    <a:pt x="18" y="6"/>
                  </a:lnTo>
                  <a:lnTo>
                    <a:pt x="18" y="6"/>
                  </a:lnTo>
                  <a:lnTo>
                    <a:pt x="20" y="10"/>
                  </a:lnTo>
                  <a:lnTo>
                    <a:pt x="20" y="10"/>
                  </a:lnTo>
                  <a:lnTo>
                    <a:pt x="18" y="12"/>
                  </a:lnTo>
                  <a:lnTo>
                    <a:pt x="18" y="12"/>
                  </a:lnTo>
                  <a:lnTo>
                    <a:pt x="12" y="18"/>
                  </a:lnTo>
                  <a:lnTo>
                    <a:pt x="12"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8" name="Freeform 1060"/>
            <p:cNvSpPr>
              <a:spLocks/>
            </p:cNvSpPr>
            <p:nvPr/>
          </p:nvSpPr>
          <p:spPr bwMode="auto">
            <a:xfrm>
              <a:off x="8961438" y="-1744663"/>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09" name="Freeform 1061"/>
            <p:cNvSpPr>
              <a:spLocks/>
            </p:cNvSpPr>
            <p:nvPr/>
          </p:nvSpPr>
          <p:spPr bwMode="auto">
            <a:xfrm>
              <a:off x="9024938" y="-1779588"/>
              <a:ext cx="31750" cy="47625"/>
            </a:xfrm>
            <a:custGeom>
              <a:avLst/>
              <a:gdLst/>
              <a:ahLst/>
              <a:cxnLst>
                <a:cxn ang="0">
                  <a:pos x="14" y="14"/>
                </a:cxn>
                <a:cxn ang="0">
                  <a:pos x="14" y="14"/>
                </a:cxn>
                <a:cxn ang="0">
                  <a:pos x="16"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0"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6" y="10"/>
                  </a:lnTo>
                  <a:lnTo>
                    <a:pt x="18" y="8"/>
                  </a:lnTo>
                  <a:lnTo>
                    <a:pt x="18" y="8"/>
                  </a:lnTo>
                  <a:lnTo>
                    <a:pt x="16" y="2"/>
                  </a:lnTo>
                  <a:lnTo>
                    <a:pt x="16" y="2"/>
                  </a:lnTo>
                  <a:lnTo>
                    <a:pt x="14" y="0"/>
                  </a:lnTo>
                  <a:lnTo>
                    <a:pt x="10" y="0"/>
                  </a:lnTo>
                  <a:lnTo>
                    <a:pt x="10" y="0"/>
                  </a:lnTo>
                  <a:lnTo>
                    <a:pt x="6" y="2"/>
                  </a:lnTo>
                  <a:lnTo>
                    <a:pt x="6" y="2"/>
                  </a:lnTo>
                  <a:lnTo>
                    <a:pt x="2" y="4"/>
                  </a:lnTo>
                  <a:lnTo>
                    <a:pt x="2" y="4"/>
                  </a:lnTo>
                  <a:lnTo>
                    <a:pt x="0"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0" name="Freeform 1062"/>
            <p:cNvSpPr>
              <a:spLocks/>
            </p:cNvSpPr>
            <p:nvPr/>
          </p:nvSpPr>
          <p:spPr bwMode="auto">
            <a:xfrm>
              <a:off x="8199438" y="-1779588"/>
              <a:ext cx="38100" cy="69850"/>
            </a:xfrm>
            <a:custGeom>
              <a:avLst/>
              <a:gdLst/>
              <a:ahLst/>
              <a:cxnLst>
                <a:cxn ang="0">
                  <a:pos x="20" y="20"/>
                </a:cxn>
                <a:cxn ang="0">
                  <a:pos x="22" y="16"/>
                </a:cxn>
                <a:cxn ang="0">
                  <a:pos x="24" y="12"/>
                </a:cxn>
                <a:cxn ang="0">
                  <a:pos x="20" y="4"/>
                </a:cxn>
                <a:cxn ang="0">
                  <a:pos x="16" y="2"/>
                </a:cxn>
                <a:cxn ang="0">
                  <a:pos x="10" y="0"/>
                </a:cxn>
                <a:cxn ang="0">
                  <a:pos x="2" y="2"/>
                </a:cxn>
                <a:cxn ang="0">
                  <a:pos x="0" y="6"/>
                </a:cxn>
                <a:cxn ang="0">
                  <a:pos x="0" y="14"/>
                </a:cxn>
                <a:cxn ang="0">
                  <a:pos x="10" y="10"/>
                </a:cxn>
                <a:cxn ang="0">
                  <a:pos x="10" y="8"/>
                </a:cxn>
                <a:cxn ang="0">
                  <a:pos x="12" y="6"/>
                </a:cxn>
                <a:cxn ang="0">
                  <a:pos x="12" y="8"/>
                </a:cxn>
                <a:cxn ang="0">
                  <a:pos x="14" y="10"/>
                </a:cxn>
                <a:cxn ang="0">
                  <a:pos x="14" y="12"/>
                </a:cxn>
                <a:cxn ang="0">
                  <a:pos x="12" y="16"/>
                </a:cxn>
                <a:cxn ang="0">
                  <a:pos x="12" y="18"/>
                </a:cxn>
                <a:cxn ang="0">
                  <a:pos x="8" y="24"/>
                </a:cxn>
                <a:cxn ang="0">
                  <a:pos x="12" y="24"/>
                </a:cxn>
                <a:cxn ang="0">
                  <a:pos x="12" y="26"/>
                </a:cxn>
                <a:cxn ang="0">
                  <a:pos x="14" y="28"/>
                </a:cxn>
                <a:cxn ang="0">
                  <a:pos x="14" y="32"/>
                </a:cxn>
                <a:cxn ang="0">
                  <a:pos x="12"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6" y="2"/>
                  </a:lnTo>
                  <a:lnTo>
                    <a:pt x="10" y="0"/>
                  </a:lnTo>
                  <a:lnTo>
                    <a:pt x="10" y="0"/>
                  </a:lnTo>
                  <a:lnTo>
                    <a:pt x="6" y="2"/>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2" y="8"/>
                  </a:lnTo>
                  <a:lnTo>
                    <a:pt x="12" y="8"/>
                  </a:lnTo>
                  <a:lnTo>
                    <a:pt x="14" y="10"/>
                  </a:lnTo>
                  <a:lnTo>
                    <a:pt x="14" y="12"/>
                  </a:lnTo>
                  <a:lnTo>
                    <a:pt x="14" y="12"/>
                  </a:lnTo>
                  <a:lnTo>
                    <a:pt x="12" y="16"/>
                  </a:lnTo>
                  <a:lnTo>
                    <a:pt x="12" y="16"/>
                  </a:lnTo>
                  <a:lnTo>
                    <a:pt x="12" y="18"/>
                  </a:lnTo>
                  <a:lnTo>
                    <a:pt x="12" y="18"/>
                  </a:lnTo>
                  <a:lnTo>
                    <a:pt x="8" y="18"/>
                  </a:lnTo>
                  <a:lnTo>
                    <a:pt x="8" y="24"/>
                  </a:lnTo>
                  <a:lnTo>
                    <a:pt x="8" y="24"/>
                  </a:lnTo>
                  <a:lnTo>
                    <a:pt x="12" y="24"/>
                  </a:lnTo>
                  <a:lnTo>
                    <a:pt x="12" y="24"/>
                  </a:lnTo>
                  <a:lnTo>
                    <a:pt x="12" y="26"/>
                  </a:lnTo>
                  <a:lnTo>
                    <a:pt x="12" y="26"/>
                  </a:lnTo>
                  <a:lnTo>
                    <a:pt x="14" y="28"/>
                  </a:lnTo>
                  <a:lnTo>
                    <a:pt x="14" y="32"/>
                  </a:lnTo>
                  <a:lnTo>
                    <a:pt x="14" y="32"/>
                  </a:lnTo>
                  <a:lnTo>
                    <a:pt x="12" y="36"/>
                  </a:lnTo>
                  <a:lnTo>
                    <a:pt x="12"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1" name="Freeform 1063"/>
            <p:cNvSpPr>
              <a:spLocks/>
            </p:cNvSpPr>
            <p:nvPr/>
          </p:nvSpPr>
          <p:spPr bwMode="auto">
            <a:xfrm>
              <a:off x="8345488" y="-1776413"/>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6" y="24"/>
                </a:cxn>
                <a:cxn ang="0">
                  <a:pos x="46" y="44"/>
                </a:cxn>
                <a:cxn ang="0">
                  <a:pos x="46" y="44"/>
                </a:cxn>
                <a:cxn ang="0">
                  <a:pos x="60" y="44"/>
                </a:cxn>
                <a:cxn ang="0">
                  <a:pos x="60" y="0"/>
                </a:cxn>
                <a:cxn ang="0">
                  <a:pos x="60" y="0"/>
                </a:cxn>
                <a:cxn ang="0">
                  <a:pos x="0" y="2"/>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6" y="24"/>
                  </a:lnTo>
                  <a:lnTo>
                    <a:pt x="46" y="44"/>
                  </a:lnTo>
                  <a:lnTo>
                    <a:pt x="46" y="44"/>
                  </a:lnTo>
                  <a:lnTo>
                    <a:pt x="60" y="44"/>
                  </a:lnTo>
                  <a:lnTo>
                    <a:pt x="60" y="0"/>
                  </a:lnTo>
                  <a:lnTo>
                    <a:pt x="60" y="0"/>
                  </a:lnTo>
                  <a:lnTo>
                    <a:pt x="0" y="2"/>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2" name="Freeform 1064"/>
            <p:cNvSpPr>
              <a:spLocks/>
            </p:cNvSpPr>
            <p:nvPr/>
          </p:nvSpPr>
          <p:spPr bwMode="auto">
            <a:xfrm>
              <a:off x="845661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3" name="Freeform 1065"/>
            <p:cNvSpPr>
              <a:spLocks/>
            </p:cNvSpPr>
            <p:nvPr/>
          </p:nvSpPr>
          <p:spPr bwMode="auto">
            <a:xfrm>
              <a:off x="8494713" y="-1776413"/>
              <a:ext cx="57150" cy="69850"/>
            </a:xfrm>
            <a:custGeom>
              <a:avLst/>
              <a:gdLst/>
              <a:ahLst/>
              <a:cxnLst>
                <a:cxn ang="0">
                  <a:pos x="22" y="24"/>
                </a:cxn>
                <a:cxn ang="0">
                  <a:pos x="12" y="24"/>
                </a:cxn>
                <a:cxn ang="0">
                  <a:pos x="12" y="0"/>
                </a:cxn>
                <a:cxn ang="0">
                  <a:pos x="12" y="0"/>
                </a:cxn>
                <a:cxn ang="0">
                  <a:pos x="0" y="0"/>
                </a:cxn>
                <a:cxn ang="0">
                  <a:pos x="0" y="44"/>
                </a:cxn>
                <a:cxn ang="0">
                  <a:pos x="36" y="44"/>
                </a:cxn>
                <a:cxn ang="0">
                  <a:pos x="36" y="0"/>
                </a:cxn>
                <a:cxn ang="0">
                  <a:pos x="36" y="0"/>
                </a:cxn>
                <a:cxn ang="0">
                  <a:pos x="22" y="0"/>
                </a:cxn>
                <a:cxn ang="0">
                  <a:pos x="22" y="24"/>
                </a:cxn>
              </a:cxnLst>
              <a:rect l="0" t="0" r="r" b="b"/>
              <a:pathLst>
                <a:path w="36" h="44">
                  <a:moveTo>
                    <a:pt x="22" y="24"/>
                  </a:moveTo>
                  <a:lnTo>
                    <a:pt x="12" y="24"/>
                  </a:lnTo>
                  <a:lnTo>
                    <a:pt x="12" y="0"/>
                  </a:lnTo>
                  <a:lnTo>
                    <a:pt x="12" y="0"/>
                  </a:lnTo>
                  <a:lnTo>
                    <a:pt x="0" y="0"/>
                  </a:lnTo>
                  <a:lnTo>
                    <a:pt x="0" y="44"/>
                  </a:lnTo>
                  <a:lnTo>
                    <a:pt x="36" y="44"/>
                  </a:lnTo>
                  <a:lnTo>
                    <a:pt x="36" y="0"/>
                  </a:lnTo>
                  <a:lnTo>
                    <a:pt x="36" y="0"/>
                  </a:lnTo>
                  <a:lnTo>
                    <a:pt x="22" y="0"/>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4" name="Freeform 1066"/>
            <p:cNvSpPr>
              <a:spLocks/>
            </p:cNvSpPr>
            <p:nvPr/>
          </p:nvSpPr>
          <p:spPr bwMode="auto">
            <a:xfrm>
              <a:off x="8567738"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5" name="Freeform 1067"/>
            <p:cNvSpPr>
              <a:spLocks/>
            </p:cNvSpPr>
            <p:nvPr/>
          </p:nvSpPr>
          <p:spPr bwMode="auto">
            <a:xfrm>
              <a:off x="8624888" y="-1776413"/>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6" name="Freeform 1068"/>
            <p:cNvSpPr>
              <a:spLocks/>
            </p:cNvSpPr>
            <p:nvPr/>
          </p:nvSpPr>
          <p:spPr bwMode="auto">
            <a:xfrm>
              <a:off x="8605838" y="-1776413"/>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7" name="Freeform 1069"/>
            <p:cNvSpPr>
              <a:spLocks/>
            </p:cNvSpPr>
            <p:nvPr/>
          </p:nvSpPr>
          <p:spPr bwMode="auto">
            <a:xfrm>
              <a:off x="871696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8" name="Freeform 1070"/>
            <p:cNvSpPr>
              <a:spLocks/>
            </p:cNvSpPr>
            <p:nvPr/>
          </p:nvSpPr>
          <p:spPr bwMode="auto">
            <a:xfrm>
              <a:off x="87518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19" name="Freeform 1071"/>
            <p:cNvSpPr>
              <a:spLocks/>
            </p:cNvSpPr>
            <p:nvPr/>
          </p:nvSpPr>
          <p:spPr bwMode="auto">
            <a:xfrm>
              <a:off x="87899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0" name="Freeform 1072"/>
            <p:cNvSpPr>
              <a:spLocks/>
            </p:cNvSpPr>
            <p:nvPr/>
          </p:nvSpPr>
          <p:spPr bwMode="auto">
            <a:xfrm>
              <a:off x="88280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1" name="Freeform 1073"/>
            <p:cNvSpPr>
              <a:spLocks/>
            </p:cNvSpPr>
            <p:nvPr/>
          </p:nvSpPr>
          <p:spPr bwMode="auto">
            <a:xfrm>
              <a:off x="8863013" y="-1776413"/>
              <a:ext cx="57150" cy="69850"/>
            </a:xfrm>
            <a:custGeom>
              <a:avLst/>
              <a:gdLst/>
              <a:ahLst/>
              <a:cxnLst>
                <a:cxn ang="0">
                  <a:pos x="0" y="44"/>
                </a:cxn>
                <a:cxn ang="0">
                  <a:pos x="0" y="44"/>
                </a:cxn>
                <a:cxn ang="0">
                  <a:pos x="12" y="44"/>
                </a:cxn>
                <a:cxn ang="0">
                  <a:pos x="12" y="24"/>
                </a:cxn>
                <a:cxn ang="0">
                  <a:pos x="24" y="24"/>
                </a:cxn>
                <a:cxn ang="0">
                  <a:pos x="24" y="42"/>
                </a:cxn>
                <a:cxn ang="0">
                  <a:pos x="36" y="42"/>
                </a:cxn>
                <a:cxn ang="0">
                  <a:pos x="36" y="0"/>
                </a:cxn>
                <a:cxn ang="0">
                  <a:pos x="36" y="0"/>
                </a:cxn>
                <a:cxn ang="0">
                  <a:pos x="0" y="0"/>
                </a:cxn>
                <a:cxn ang="0">
                  <a:pos x="0" y="44"/>
                </a:cxn>
              </a:cxnLst>
              <a:rect l="0" t="0" r="r" b="b"/>
              <a:pathLst>
                <a:path w="36" h="44">
                  <a:moveTo>
                    <a:pt x="0" y="44"/>
                  </a:moveTo>
                  <a:lnTo>
                    <a:pt x="0" y="44"/>
                  </a:lnTo>
                  <a:lnTo>
                    <a:pt x="12" y="44"/>
                  </a:lnTo>
                  <a:lnTo>
                    <a:pt x="12" y="24"/>
                  </a:lnTo>
                  <a:lnTo>
                    <a:pt x="24" y="24"/>
                  </a:lnTo>
                  <a:lnTo>
                    <a:pt x="24" y="42"/>
                  </a:lnTo>
                  <a:lnTo>
                    <a:pt x="36" y="42"/>
                  </a:lnTo>
                  <a:lnTo>
                    <a:pt x="36" y="0"/>
                  </a:lnTo>
                  <a:lnTo>
                    <a:pt x="36"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222" name="Freeform 1075"/>
            <p:cNvSpPr>
              <a:spLocks/>
            </p:cNvSpPr>
            <p:nvPr/>
          </p:nvSpPr>
          <p:spPr bwMode="auto">
            <a:xfrm>
              <a:off x="8285163" y="-3697288"/>
              <a:ext cx="2419350" cy="1654175"/>
            </a:xfrm>
            <a:custGeom>
              <a:avLst/>
              <a:gdLst/>
              <a:ahLst/>
              <a:cxnLst>
                <a:cxn ang="0">
                  <a:pos x="1524" y="1020"/>
                </a:cxn>
                <a:cxn ang="0">
                  <a:pos x="1524" y="1032"/>
                </a:cxn>
                <a:cxn ang="0">
                  <a:pos x="1524" y="1032"/>
                </a:cxn>
                <a:cxn ang="0">
                  <a:pos x="1524" y="1036"/>
                </a:cxn>
                <a:cxn ang="0">
                  <a:pos x="1522" y="1040"/>
                </a:cxn>
                <a:cxn ang="0">
                  <a:pos x="1518" y="1042"/>
                </a:cxn>
                <a:cxn ang="0">
                  <a:pos x="1514" y="1042"/>
                </a:cxn>
                <a:cxn ang="0">
                  <a:pos x="8" y="1042"/>
                </a:cxn>
                <a:cxn ang="0">
                  <a:pos x="8" y="1042"/>
                </a:cxn>
                <a:cxn ang="0">
                  <a:pos x="6" y="1042"/>
                </a:cxn>
                <a:cxn ang="0">
                  <a:pos x="2" y="1040"/>
                </a:cxn>
                <a:cxn ang="0">
                  <a:pos x="0" y="1036"/>
                </a:cxn>
                <a:cxn ang="0">
                  <a:pos x="0" y="1032"/>
                </a:cxn>
                <a:cxn ang="0">
                  <a:pos x="0" y="1020"/>
                </a:cxn>
                <a:cxn ang="0">
                  <a:pos x="0" y="10"/>
                </a:cxn>
                <a:cxn ang="0">
                  <a:pos x="0" y="10"/>
                </a:cxn>
                <a:cxn ang="0">
                  <a:pos x="0" y="10"/>
                </a:cxn>
                <a:cxn ang="0">
                  <a:pos x="0" y="6"/>
                </a:cxn>
                <a:cxn ang="0">
                  <a:pos x="2" y="4"/>
                </a:cxn>
                <a:cxn ang="0">
                  <a:pos x="2" y="4"/>
                </a:cxn>
                <a:cxn ang="0">
                  <a:pos x="4" y="0"/>
                </a:cxn>
                <a:cxn ang="0">
                  <a:pos x="8" y="0"/>
                </a:cxn>
                <a:cxn ang="0">
                  <a:pos x="1514" y="0"/>
                </a:cxn>
                <a:cxn ang="0">
                  <a:pos x="1514" y="0"/>
                </a:cxn>
                <a:cxn ang="0">
                  <a:pos x="1518" y="0"/>
                </a:cxn>
                <a:cxn ang="0">
                  <a:pos x="1522" y="4"/>
                </a:cxn>
                <a:cxn ang="0">
                  <a:pos x="1522" y="4"/>
                </a:cxn>
                <a:cxn ang="0">
                  <a:pos x="1524" y="6"/>
                </a:cxn>
                <a:cxn ang="0">
                  <a:pos x="1524" y="10"/>
                </a:cxn>
                <a:cxn ang="0">
                  <a:pos x="1524" y="10"/>
                </a:cxn>
                <a:cxn ang="0">
                  <a:pos x="1524" y="1020"/>
                </a:cxn>
              </a:cxnLst>
              <a:rect l="0" t="0" r="r" b="b"/>
              <a:pathLst>
                <a:path w="1524" h="1042">
                  <a:moveTo>
                    <a:pt x="1524" y="1020"/>
                  </a:moveTo>
                  <a:lnTo>
                    <a:pt x="1524" y="1032"/>
                  </a:lnTo>
                  <a:lnTo>
                    <a:pt x="1524" y="1032"/>
                  </a:lnTo>
                  <a:lnTo>
                    <a:pt x="1524" y="1036"/>
                  </a:lnTo>
                  <a:lnTo>
                    <a:pt x="1522" y="1040"/>
                  </a:lnTo>
                  <a:lnTo>
                    <a:pt x="1518" y="1042"/>
                  </a:lnTo>
                  <a:lnTo>
                    <a:pt x="1514" y="1042"/>
                  </a:lnTo>
                  <a:lnTo>
                    <a:pt x="8" y="1042"/>
                  </a:lnTo>
                  <a:lnTo>
                    <a:pt x="8" y="1042"/>
                  </a:lnTo>
                  <a:lnTo>
                    <a:pt x="6" y="1042"/>
                  </a:lnTo>
                  <a:lnTo>
                    <a:pt x="2" y="1040"/>
                  </a:lnTo>
                  <a:lnTo>
                    <a:pt x="0" y="1036"/>
                  </a:lnTo>
                  <a:lnTo>
                    <a:pt x="0" y="1032"/>
                  </a:lnTo>
                  <a:lnTo>
                    <a:pt x="0" y="1020"/>
                  </a:lnTo>
                  <a:lnTo>
                    <a:pt x="0" y="10"/>
                  </a:lnTo>
                  <a:lnTo>
                    <a:pt x="0" y="10"/>
                  </a:lnTo>
                  <a:lnTo>
                    <a:pt x="0" y="10"/>
                  </a:lnTo>
                  <a:lnTo>
                    <a:pt x="0" y="6"/>
                  </a:lnTo>
                  <a:lnTo>
                    <a:pt x="2" y="4"/>
                  </a:lnTo>
                  <a:lnTo>
                    <a:pt x="2" y="4"/>
                  </a:lnTo>
                  <a:lnTo>
                    <a:pt x="4" y="0"/>
                  </a:lnTo>
                  <a:lnTo>
                    <a:pt x="8" y="0"/>
                  </a:lnTo>
                  <a:lnTo>
                    <a:pt x="1514" y="0"/>
                  </a:lnTo>
                  <a:lnTo>
                    <a:pt x="1514" y="0"/>
                  </a:lnTo>
                  <a:lnTo>
                    <a:pt x="1518" y="0"/>
                  </a:lnTo>
                  <a:lnTo>
                    <a:pt x="1522" y="4"/>
                  </a:lnTo>
                  <a:lnTo>
                    <a:pt x="1522" y="4"/>
                  </a:lnTo>
                  <a:lnTo>
                    <a:pt x="1524" y="6"/>
                  </a:lnTo>
                  <a:lnTo>
                    <a:pt x="1524" y="10"/>
                  </a:lnTo>
                  <a:lnTo>
                    <a:pt x="1524" y="10"/>
                  </a:lnTo>
                  <a:lnTo>
                    <a:pt x="1524" y="1020"/>
                  </a:lnTo>
                  <a:close/>
                </a:path>
              </a:pathLst>
            </a:custGeom>
            <a:blipFill dpi="0" rotWithShape="0">
              <a:blip r:embed="rId4" cstate="print"/>
              <a:srcRect/>
              <a:stretch>
                <a:fillRect/>
              </a:stretch>
            </a:blipFill>
            <a:ln w="12700">
              <a:solidFill>
                <a:schemeClr val="accent1">
                  <a:lumMod val="10000"/>
                </a:schemeClr>
              </a:solidFill>
              <a:round/>
              <a:headEnd/>
              <a:tailEnd/>
            </a:ln>
            <a:effectLst/>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latin typeface="Arial" pitchFamily="34" charset="0"/>
                <a:ea typeface="ＭＳ Ｐゴシック" pitchFamily="-97" charset="-128"/>
              </a:endParaRPr>
            </a:p>
          </p:txBody>
        </p:sp>
      </p:grpSp>
      <p:grpSp>
        <p:nvGrpSpPr>
          <p:cNvPr id="34" name="Gruppe 122"/>
          <p:cNvGrpSpPr/>
          <p:nvPr/>
        </p:nvGrpSpPr>
        <p:grpSpPr>
          <a:xfrm>
            <a:off x="4584456" y="5354185"/>
            <a:ext cx="1578428" cy="1406819"/>
            <a:chOff x="8164513" y="-4049713"/>
            <a:chExt cx="2657475" cy="2368550"/>
          </a:xfrm>
          <a:effectLst>
            <a:outerShdw blurRad="50800" dist="38100" dir="2700000" algn="tl" rotWithShape="0">
              <a:prstClr val="black">
                <a:alpha val="40000"/>
              </a:prstClr>
            </a:outerShdw>
          </a:effectLst>
        </p:grpSpPr>
        <p:sp>
          <p:nvSpPr>
            <p:cNvPr id="99" name="Freeform 1013"/>
            <p:cNvSpPr>
              <a:spLocks noEditPoints="1"/>
            </p:cNvSpPr>
            <p:nvPr/>
          </p:nvSpPr>
          <p:spPr bwMode="auto">
            <a:xfrm>
              <a:off x="8164513" y="-4049713"/>
              <a:ext cx="2657475" cy="2368550"/>
            </a:xfrm>
            <a:custGeom>
              <a:avLst/>
              <a:gdLst/>
              <a:ahLst/>
              <a:cxnLst>
                <a:cxn ang="0">
                  <a:pos x="1504" y="96"/>
                </a:cxn>
                <a:cxn ang="0">
                  <a:pos x="1574" y="76"/>
                </a:cxn>
                <a:cxn ang="0">
                  <a:pos x="1582" y="192"/>
                </a:cxn>
                <a:cxn ang="0">
                  <a:pos x="1506" y="186"/>
                </a:cxn>
                <a:cxn ang="0">
                  <a:pos x="1316" y="76"/>
                </a:cxn>
                <a:cxn ang="0">
                  <a:pos x="1388" y="96"/>
                </a:cxn>
                <a:cxn ang="0">
                  <a:pos x="1324" y="198"/>
                </a:cxn>
                <a:cxn ang="0">
                  <a:pos x="1102" y="96"/>
                </a:cxn>
                <a:cxn ang="0">
                  <a:pos x="1166" y="74"/>
                </a:cxn>
                <a:cxn ang="0">
                  <a:pos x="1186" y="186"/>
                </a:cxn>
                <a:cxn ang="0">
                  <a:pos x="1108" y="192"/>
                </a:cxn>
                <a:cxn ang="0">
                  <a:pos x="908" y="82"/>
                </a:cxn>
                <a:cxn ang="0">
                  <a:pos x="984" y="88"/>
                </a:cxn>
                <a:cxn ang="0">
                  <a:pos x="966" y="198"/>
                </a:cxn>
                <a:cxn ang="0">
                  <a:pos x="902" y="96"/>
                </a:cxn>
                <a:cxn ang="0">
                  <a:pos x="764" y="74"/>
                </a:cxn>
                <a:cxn ang="0">
                  <a:pos x="786" y="176"/>
                </a:cxn>
                <a:cxn ang="0">
                  <a:pos x="714" y="196"/>
                </a:cxn>
                <a:cxn ang="0">
                  <a:pos x="502" y="88"/>
                </a:cxn>
                <a:cxn ang="0">
                  <a:pos x="580" y="82"/>
                </a:cxn>
                <a:cxn ang="0">
                  <a:pos x="572" y="196"/>
                </a:cxn>
                <a:cxn ang="0">
                  <a:pos x="500" y="176"/>
                </a:cxn>
                <a:cxn ang="0">
                  <a:pos x="322" y="74"/>
                </a:cxn>
                <a:cxn ang="0">
                  <a:pos x="386" y="176"/>
                </a:cxn>
                <a:cxn ang="0">
                  <a:pos x="322" y="198"/>
                </a:cxn>
                <a:cxn ang="0">
                  <a:pos x="100" y="96"/>
                </a:cxn>
                <a:cxn ang="0">
                  <a:pos x="172" y="76"/>
                </a:cxn>
                <a:cxn ang="0">
                  <a:pos x="178" y="192"/>
                </a:cxn>
                <a:cxn ang="0">
                  <a:pos x="102" y="186"/>
                </a:cxn>
                <a:cxn ang="0">
                  <a:pos x="172" y="1402"/>
                </a:cxn>
                <a:cxn ang="0">
                  <a:pos x="100" y="1382"/>
                </a:cxn>
                <a:cxn ang="0">
                  <a:pos x="164" y="1280"/>
                </a:cxn>
                <a:cxn ang="0">
                  <a:pos x="386" y="1382"/>
                </a:cxn>
                <a:cxn ang="0">
                  <a:pos x="322" y="1404"/>
                </a:cxn>
                <a:cxn ang="0">
                  <a:pos x="302" y="1292"/>
                </a:cxn>
                <a:cxn ang="0">
                  <a:pos x="378" y="1286"/>
                </a:cxn>
                <a:cxn ang="0">
                  <a:pos x="580" y="1396"/>
                </a:cxn>
                <a:cxn ang="0">
                  <a:pos x="502" y="1390"/>
                </a:cxn>
                <a:cxn ang="0">
                  <a:pos x="522" y="1280"/>
                </a:cxn>
                <a:cxn ang="0">
                  <a:pos x="586" y="1382"/>
                </a:cxn>
                <a:cxn ang="0">
                  <a:pos x="724" y="1404"/>
                </a:cxn>
                <a:cxn ang="0">
                  <a:pos x="702" y="1302"/>
                </a:cxn>
                <a:cxn ang="0">
                  <a:pos x="772" y="1282"/>
                </a:cxn>
                <a:cxn ang="0">
                  <a:pos x="984" y="1390"/>
                </a:cxn>
                <a:cxn ang="0">
                  <a:pos x="908" y="1396"/>
                </a:cxn>
                <a:cxn ang="0">
                  <a:pos x="916" y="1282"/>
                </a:cxn>
                <a:cxn ang="0">
                  <a:pos x="986" y="1302"/>
                </a:cxn>
                <a:cxn ang="0">
                  <a:pos x="1166" y="1404"/>
                </a:cxn>
                <a:cxn ang="0">
                  <a:pos x="1102" y="1302"/>
                </a:cxn>
                <a:cxn ang="0">
                  <a:pos x="1166" y="1280"/>
                </a:cxn>
                <a:cxn ang="0">
                  <a:pos x="1388" y="1382"/>
                </a:cxn>
                <a:cxn ang="0">
                  <a:pos x="1316" y="1402"/>
                </a:cxn>
                <a:cxn ang="0">
                  <a:pos x="1310" y="1286"/>
                </a:cxn>
                <a:cxn ang="0">
                  <a:pos x="1386" y="1292"/>
                </a:cxn>
                <a:cxn ang="0">
                  <a:pos x="1574" y="1402"/>
                </a:cxn>
                <a:cxn ang="0">
                  <a:pos x="1504" y="1382"/>
                </a:cxn>
                <a:cxn ang="0">
                  <a:pos x="1566" y="1280"/>
                </a:cxn>
                <a:cxn ang="0">
                  <a:pos x="1600" y="1246"/>
                </a:cxn>
                <a:cxn ang="0">
                  <a:pos x="84" y="1268"/>
                </a:cxn>
                <a:cxn ang="0">
                  <a:pos x="74" y="234"/>
                </a:cxn>
                <a:cxn ang="0">
                  <a:pos x="84" y="224"/>
                </a:cxn>
                <a:cxn ang="0">
                  <a:pos x="1600" y="234"/>
                </a:cxn>
              </a:cxnLst>
              <a:rect l="0" t="0" r="r" b="b"/>
              <a:pathLst>
                <a:path w="1674" h="1492">
                  <a:moveTo>
                    <a:pt x="0" y="0"/>
                  </a:moveTo>
                  <a:lnTo>
                    <a:pt x="0" y="1492"/>
                  </a:lnTo>
                  <a:lnTo>
                    <a:pt x="1674" y="1492"/>
                  </a:lnTo>
                  <a:lnTo>
                    <a:pt x="1674" y="0"/>
                  </a:lnTo>
                  <a:lnTo>
                    <a:pt x="0" y="0"/>
                  </a:lnTo>
                  <a:close/>
                  <a:moveTo>
                    <a:pt x="1504" y="96"/>
                  </a:moveTo>
                  <a:lnTo>
                    <a:pt x="1504" y="96"/>
                  </a:lnTo>
                  <a:lnTo>
                    <a:pt x="1506" y="88"/>
                  </a:lnTo>
                  <a:lnTo>
                    <a:pt x="1510" y="82"/>
                  </a:lnTo>
                  <a:lnTo>
                    <a:pt x="1516" y="76"/>
                  </a:lnTo>
                  <a:lnTo>
                    <a:pt x="1526" y="74"/>
                  </a:lnTo>
                  <a:lnTo>
                    <a:pt x="1566" y="74"/>
                  </a:lnTo>
                  <a:lnTo>
                    <a:pt x="1566" y="74"/>
                  </a:lnTo>
                  <a:lnTo>
                    <a:pt x="1574" y="76"/>
                  </a:lnTo>
                  <a:lnTo>
                    <a:pt x="1582" y="82"/>
                  </a:lnTo>
                  <a:lnTo>
                    <a:pt x="1586" y="88"/>
                  </a:lnTo>
                  <a:lnTo>
                    <a:pt x="1588" y="96"/>
                  </a:lnTo>
                  <a:lnTo>
                    <a:pt x="1588" y="176"/>
                  </a:lnTo>
                  <a:lnTo>
                    <a:pt x="1588" y="176"/>
                  </a:lnTo>
                  <a:lnTo>
                    <a:pt x="1586" y="186"/>
                  </a:lnTo>
                  <a:lnTo>
                    <a:pt x="1582" y="192"/>
                  </a:lnTo>
                  <a:lnTo>
                    <a:pt x="1574" y="196"/>
                  </a:lnTo>
                  <a:lnTo>
                    <a:pt x="1566" y="198"/>
                  </a:lnTo>
                  <a:lnTo>
                    <a:pt x="1526" y="198"/>
                  </a:lnTo>
                  <a:lnTo>
                    <a:pt x="1526" y="198"/>
                  </a:lnTo>
                  <a:lnTo>
                    <a:pt x="1516" y="196"/>
                  </a:lnTo>
                  <a:lnTo>
                    <a:pt x="1510" y="192"/>
                  </a:lnTo>
                  <a:lnTo>
                    <a:pt x="1506" y="186"/>
                  </a:lnTo>
                  <a:lnTo>
                    <a:pt x="1504" y="176"/>
                  </a:lnTo>
                  <a:lnTo>
                    <a:pt x="1504" y="96"/>
                  </a:lnTo>
                  <a:close/>
                  <a:moveTo>
                    <a:pt x="1302" y="96"/>
                  </a:moveTo>
                  <a:lnTo>
                    <a:pt x="1302" y="96"/>
                  </a:lnTo>
                  <a:lnTo>
                    <a:pt x="1304" y="88"/>
                  </a:lnTo>
                  <a:lnTo>
                    <a:pt x="1310" y="82"/>
                  </a:lnTo>
                  <a:lnTo>
                    <a:pt x="1316" y="76"/>
                  </a:lnTo>
                  <a:lnTo>
                    <a:pt x="1324" y="74"/>
                  </a:lnTo>
                  <a:lnTo>
                    <a:pt x="1366" y="74"/>
                  </a:lnTo>
                  <a:lnTo>
                    <a:pt x="1366" y="74"/>
                  </a:lnTo>
                  <a:lnTo>
                    <a:pt x="1374" y="76"/>
                  </a:lnTo>
                  <a:lnTo>
                    <a:pt x="1382" y="82"/>
                  </a:lnTo>
                  <a:lnTo>
                    <a:pt x="1386" y="88"/>
                  </a:lnTo>
                  <a:lnTo>
                    <a:pt x="1388" y="96"/>
                  </a:lnTo>
                  <a:lnTo>
                    <a:pt x="1388" y="176"/>
                  </a:lnTo>
                  <a:lnTo>
                    <a:pt x="1388" y="176"/>
                  </a:lnTo>
                  <a:lnTo>
                    <a:pt x="1386" y="186"/>
                  </a:lnTo>
                  <a:lnTo>
                    <a:pt x="1382" y="192"/>
                  </a:lnTo>
                  <a:lnTo>
                    <a:pt x="1374" y="196"/>
                  </a:lnTo>
                  <a:lnTo>
                    <a:pt x="1366" y="198"/>
                  </a:lnTo>
                  <a:lnTo>
                    <a:pt x="1324" y="198"/>
                  </a:lnTo>
                  <a:lnTo>
                    <a:pt x="1324" y="198"/>
                  </a:lnTo>
                  <a:lnTo>
                    <a:pt x="1316" y="196"/>
                  </a:lnTo>
                  <a:lnTo>
                    <a:pt x="1310" y="192"/>
                  </a:lnTo>
                  <a:lnTo>
                    <a:pt x="1304" y="186"/>
                  </a:lnTo>
                  <a:lnTo>
                    <a:pt x="1302" y="176"/>
                  </a:lnTo>
                  <a:lnTo>
                    <a:pt x="1302" y="96"/>
                  </a:lnTo>
                  <a:close/>
                  <a:moveTo>
                    <a:pt x="1102" y="96"/>
                  </a:moveTo>
                  <a:lnTo>
                    <a:pt x="1102" y="96"/>
                  </a:lnTo>
                  <a:lnTo>
                    <a:pt x="1104" y="88"/>
                  </a:lnTo>
                  <a:lnTo>
                    <a:pt x="1108" y="82"/>
                  </a:lnTo>
                  <a:lnTo>
                    <a:pt x="1116" y="76"/>
                  </a:lnTo>
                  <a:lnTo>
                    <a:pt x="1124" y="74"/>
                  </a:lnTo>
                  <a:lnTo>
                    <a:pt x="1166" y="74"/>
                  </a:lnTo>
                  <a:lnTo>
                    <a:pt x="1166" y="74"/>
                  </a:lnTo>
                  <a:lnTo>
                    <a:pt x="1174" y="76"/>
                  </a:lnTo>
                  <a:lnTo>
                    <a:pt x="1180" y="82"/>
                  </a:lnTo>
                  <a:lnTo>
                    <a:pt x="1186" y="88"/>
                  </a:lnTo>
                  <a:lnTo>
                    <a:pt x="1188" y="96"/>
                  </a:lnTo>
                  <a:lnTo>
                    <a:pt x="1188" y="176"/>
                  </a:lnTo>
                  <a:lnTo>
                    <a:pt x="1188" y="176"/>
                  </a:lnTo>
                  <a:lnTo>
                    <a:pt x="1186" y="186"/>
                  </a:lnTo>
                  <a:lnTo>
                    <a:pt x="1180" y="192"/>
                  </a:lnTo>
                  <a:lnTo>
                    <a:pt x="1174" y="196"/>
                  </a:lnTo>
                  <a:lnTo>
                    <a:pt x="1166" y="198"/>
                  </a:lnTo>
                  <a:lnTo>
                    <a:pt x="1124" y="198"/>
                  </a:lnTo>
                  <a:lnTo>
                    <a:pt x="1124" y="198"/>
                  </a:lnTo>
                  <a:lnTo>
                    <a:pt x="1116" y="196"/>
                  </a:lnTo>
                  <a:lnTo>
                    <a:pt x="1108" y="192"/>
                  </a:lnTo>
                  <a:lnTo>
                    <a:pt x="1104" y="186"/>
                  </a:lnTo>
                  <a:lnTo>
                    <a:pt x="1102" y="176"/>
                  </a:lnTo>
                  <a:lnTo>
                    <a:pt x="1102" y="96"/>
                  </a:lnTo>
                  <a:close/>
                  <a:moveTo>
                    <a:pt x="902" y="96"/>
                  </a:moveTo>
                  <a:lnTo>
                    <a:pt x="902" y="96"/>
                  </a:lnTo>
                  <a:lnTo>
                    <a:pt x="904" y="88"/>
                  </a:lnTo>
                  <a:lnTo>
                    <a:pt x="908" y="82"/>
                  </a:lnTo>
                  <a:lnTo>
                    <a:pt x="916" y="76"/>
                  </a:lnTo>
                  <a:lnTo>
                    <a:pt x="924" y="74"/>
                  </a:lnTo>
                  <a:lnTo>
                    <a:pt x="966" y="74"/>
                  </a:lnTo>
                  <a:lnTo>
                    <a:pt x="966" y="74"/>
                  </a:lnTo>
                  <a:lnTo>
                    <a:pt x="974" y="76"/>
                  </a:lnTo>
                  <a:lnTo>
                    <a:pt x="980" y="82"/>
                  </a:lnTo>
                  <a:lnTo>
                    <a:pt x="984" y="88"/>
                  </a:lnTo>
                  <a:lnTo>
                    <a:pt x="986" y="96"/>
                  </a:lnTo>
                  <a:lnTo>
                    <a:pt x="986" y="176"/>
                  </a:lnTo>
                  <a:lnTo>
                    <a:pt x="986" y="176"/>
                  </a:lnTo>
                  <a:lnTo>
                    <a:pt x="984" y="186"/>
                  </a:lnTo>
                  <a:lnTo>
                    <a:pt x="980" y="192"/>
                  </a:lnTo>
                  <a:lnTo>
                    <a:pt x="974" y="196"/>
                  </a:lnTo>
                  <a:lnTo>
                    <a:pt x="966" y="198"/>
                  </a:lnTo>
                  <a:lnTo>
                    <a:pt x="924" y="198"/>
                  </a:lnTo>
                  <a:lnTo>
                    <a:pt x="924" y="198"/>
                  </a:lnTo>
                  <a:lnTo>
                    <a:pt x="916" y="196"/>
                  </a:lnTo>
                  <a:lnTo>
                    <a:pt x="908" y="192"/>
                  </a:lnTo>
                  <a:lnTo>
                    <a:pt x="904" y="186"/>
                  </a:lnTo>
                  <a:lnTo>
                    <a:pt x="902" y="176"/>
                  </a:lnTo>
                  <a:lnTo>
                    <a:pt x="902" y="96"/>
                  </a:lnTo>
                  <a:close/>
                  <a:moveTo>
                    <a:pt x="702" y="96"/>
                  </a:moveTo>
                  <a:lnTo>
                    <a:pt x="702" y="96"/>
                  </a:lnTo>
                  <a:lnTo>
                    <a:pt x="704" y="88"/>
                  </a:lnTo>
                  <a:lnTo>
                    <a:pt x="708" y="82"/>
                  </a:lnTo>
                  <a:lnTo>
                    <a:pt x="714" y="76"/>
                  </a:lnTo>
                  <a:lnTo>
                    <a:pt x="724" y="74"/>
                  </a:lnTo>
                  <a:lnTo>
                    <a:pt x="764" y="74"/>
                  </a:lnTo>
                  <a:lnTo>
                    <a:pt x="764" y="74"/>
                  </a:lnTo>
                  <a:lnTo>
                    <a:pt x="772" y="76"/>
                  </a:lnTo>
                  <a:lnTo>
                    <a:pt x="780" y="82"/>
                  </a:lnTo>
                  <a:lnTo>
                    <a:pt x="784" y="88"/>
                  </a:lnTo>
                  <a:lnTo>
                    <a:pt x="786" y="96"/>
                  </a:lnTo>
                  <a:lnTo>
                    <a:pt x="786" y="176"/>
                  </a:lnTo>
                  <a:lnTo>
                    <a:pt x="786" y="176"/>
                  </a:lnTo>
                  <a:lnTo>
                    <a:pt x="784" y="186"/>
                  </a:lnTo>
                  <a:lnTo>
                    <a:pt x="780" y="192"/>
                  </a:lnTo>
                  <a:lnTo>
                    <a:pt x="772" y="196"/>
                  </a:lnTo>
                  <a:lnTo>
                    <a:pt x="764" y="198"/>
                  </a:lnTo>
                  <a:lnTo>
                    <a:pt x="724" y="198"/>
                  </a:lnTo>
                  <a:lnTo>
                    <a:pt x="724" y="198"/>
                  </a:lnTo>
                  <a:lnTo>
                    <a:pt x="714" y="196"/>
                  </a:lnTo>
                  <a:lnTo>
                    <a:pt x="708" y="192"/>
                  </a:lnTo>
                  <a:lnTo>
                    <a:pt x="704" y="186"/>
                  </a:lnTo>
                  <a:lnTo>
                    <a:pt x="702" y="176"/>
                  </a:lnTo>
                  <a:lnTo>
                    <a:pt x="702" y="96"/>
                  </a:lnTo>
                  <a:close/>
                  <a:moveTo>
                    <a:pt x="500" y="96"/>
                  </a:moveTo>
                  <a:lnTo>
                    <a:pt x="500" y="96"/>
                  </a:lnTo>
                  <a:lnTo>
                    <a:pt x="502" y="88"/>
                  </a:lnTo>
                  <a:lnTo>
                    <a:pt x="508" y="82"/>
                  </a:lnTo>
                  <a:lnTo>
                    <a:pt x="514" y="76"/>
                  </a:lnTo>
                  <a:lnTo>
                    <a:pt x="522" y="74"/>
                  </a:lnTo>
                  <a:lnTo>
                    <a:pt x="564" y="74"/>
                  </a:lnTo>
                  <a:lnTo>
                    <a:pt x="564" y="74"/>
                  </a:lnTo>
                  <a:lnTo>
                    <a:pt x="572" y="76"/>
                  </a:lnTo>
                  <a:lnTo>
                    <a:pt x="580" y="82"/>
                  </a:lnTo>
                  <a:lnTo>
                    <a:pt x="584" y="88"/>
                  </a:lnTo>
                  <a:lnTo>
                    <a:pt x="586" y="96"/>
                  </a:lnTo>
                  <a:lnTo>
                    <a:pt x="586" y="176"/>
                  </a:lnTo>
                  <a:lnTo>
                    <a:pt x="586" y="176"/>
                  </a:lnTo>
                  <a:lnTo>
                    <a:pt x="584" y="186"/>
                  </a:lnTo>
                  <a:lnTo>
                    <a:pt x="580" y="192"/>
                  </a:lnTo>
                  <a:lnTo>
                    <a:pt x="572" y="196"/>
                  </a:lnTo>
                  <a:lnTo>
                    <a:pt x="564" y="198"/>
                  </a:lnTo>
                  <a:lnTo>
                    <a:pt x="522" y="198"/>
                  </a:lnTo>
                  <a:lnTo>
                    <a:pt x="522" y="198"/>
                  </a:lnTo>
                  <a:lnTo>
                    <a:pt x="514" y="196"/>
                  </a:lnTo>
                  <a:lnTo>
                    <a:pt x="508" y="192"/>
                  </a:lnTo>
                  <a:lnTo>
                    <a:pt x="502" y="186"/>
                  </a:lnTo>
                  <a:lnTo>
                    <a:pt x="500" y="176"/>
                  </a:lnTo>
                  <a:lnTo>
                    <a:pt x="500" y="96"/>
                  </a:lnTo>
                  <a:close/>
                  <a:moveTo>
                    <a:pt x="300" y="96"/>
                  </a:moveTo>
                  <a:lnTo>
                    <a:pt x="300" y="96"/>
                  </a:lnTo>
                  <a:lnTo>
                    <a:pt x="302" y="88"/>
                  </a:lnTo>
                  <a:lnTo>
                    <a:pt x="306" y="82"/>
                  </a:lnTo>
                  <a:lnTo>
                    <a:pt x="314" y="76"/>
                  </a:lnTo>
                  <a:lnTo>
                    <a:pt x="322" y="74"/>
                  </a:lnTo>
                  <a:lnTo>
                    <a:pt x="364" y="74"/>
                  </a:lnTo>
                  <a:lnTo>
                    <a:pt x="364" y="74"/>
                  </a:lnTo>
                  <a:lnTo>
                    <a:pt x="372" y="76"/>
                  </a:lnTo>
                  <a:lnTo>
                    <a:pt x="378" y="82"/>
                  </a:lnTo>
                  <a:lnTo>
                    <a:pt x="384" y="88"/>
                  </a:lnTo>
                  <a:lnTo>
                    <a:pt x="386" y="96"/>
                  </a:lnTo>
                  <a:lnTo>
                    <a:pt x="386" y="176"/>
                  </a:lnTo>
                  <a:lnTo>
                    <a:pt x="386" y="176"/>
                  </a:lnTo>
                  <a:lnTo>
                    <a:pt x="384" y="186"/>
                  </a:lnTo>
                  <a:lnTo>
                    <a:pt x="378" y="192"/>
                  </a:lnTo>
                  <a:lnTo>
                    <a:pt x="372" y="196"/>
                  </a:lnTo>
                  <a:lnTo>
                    <a:pt x="364" y="198"/>
                  </a:lnTo>
                  <a:lnTo>
                    <a:pt x="322" y="198"/>
                  </a:lnTo>
                  <a:lnTo>
                    <a:pt x="322" y="198"/>
                  </a:lnTo>
                  <a:lnTo>
                    <a:pt x="314" y="196"/>
                  </a:lnTo>
                  <a:lnTo>
                    <a:pt x="306" y="192"/>
                  </a:lnTo>
                  <a:lnTo>
                    <a:pt x="302" y="186"/>
                  </a:lnTo>
                  <a:lnTo>
                    <a:pt x="300" y="176"/>
                  </a:lnTo>
                  <a:lnTo>
                    <a:pt x="300" y="96"/>
                  </a:lnTo>
                  <a:close/>
                  <a:moveTo>
                    <a:pt x="100" y="96"/>
                  </a:moveTo>
                  <a:lnTo>
                    <a:pt x="100" y="96"/>
                  </a:lnTo>
                  <a:lnTo>
                    <a:pt x="102" y="88"/>
                  </a:lnTo>
                  <a:lnTo>
                    <a:pt x="106" y="82"/>
                  </a:lnTo>
                  <a:lnTo>
                    <a:pt x="114" y="76"/>
                  </a:lnTo>
                  <a:lnTo>
                    <a:pt x="122" y="74"/>
                  </a:lnTo>
                  <a:lnTo>
                    <a:pt x="164" y="74"/>
                  </a:lnTo>
                  <a:lnTo>
                    <a:pt x="164" y="74"/>
                  </a:lnTo>
                  <a:lnTo>
                    <a:pt x="172" y="76"/>
                  </a:lnTo>
                  <a:lnTo>
                    <a:pt x="178" y="82"/>
                  </a:lnTo>
                  <a:lnTo>
                    <a:pt x="182" y="88"/>
                  </a:lnTo>
                  <a:lnTo>
                    <a:pt x="184" y="96"/>
                  </a:lnTo>
                  <a:lnTo>
                    <a:pt x="184" y="176"/>
                  </a:lnTo>
                  <a:lnTo>
                    <a:pt x="184" y="176"/>
                  </a:lnTo>
                  <a:lnTo>
                    <a:pt x="182" y="186"/>
                  </a:lnTo>
                  <a:lnTo>
                    <a:pt x="178" y="192"/>
                  </a:lnTo>
                  <a:lnTo>
                    <a:pt x="172" y="196"/>
                  </a:lnTo>
                  <a:lnTo>
                    <a:pt x="164" y="198"/>
                  </a:lnTo>
                  <a:lnTo>
                    <a:pt x="122" y="198"/>
                  </a:lnTo>
                  <a:lnTo>
                    <a:pt x="122" y="198"/>
                  </a:lnTo>
                  <a:lnTo>
                    <a:pt x="114" y="196"/>
                  </a:lnTo>
                  <a:lnTo>
                    <a:pt x="106" y="192"/>
                  </a:lnTo>
                  <a:lnTo>
                    <a:pt x="102" y="186"/>
                  </a:lnTo>
                  <a:lnTo>
                    <a:pt x="100" y="176"/>
                  </a:lnTo>
                  <a:lnTo>
                    <a:pt x="100" y="96"/>
                  </a:lnTo>
                  <a:close/>
                  <a:moveTo>
                    <a:pt x="184" y="1382"/>
                  </a:moveTo>
                  <a:lnTo>
                    <a:pt x="184" y="1382"/>
                  </a:lnTo>
                  <a:lnTo>
                    <a:pt x="182" y="1390"/>
                  </a:lnTo>
                  <a:lnTo>
                    <a:pt x="178" y="1396"/>
                  </a:lnTo>
                  <a:lnTo>
                    <a:pt x="172" y="1402"/>
                  </a:lnTo>
                  <a:lnTo>
                    <a:pt x="164" y="1404"/>
                  </a:lnTo>
                  <a:lnTo>
                    <a:pt x="122" y="1404"/>
                  </a:lnTo>
                  <a:lnTo>
                    <a:pt x="122" y="1404"/>
                  </a:lnTo>
                  <a:lnTo>
                    <a:pt x="114" y="1402"/>
                  </a:lnTo>
                  <a:lnTo>
                    <a:pt x="106" y="1396"/>
                  </a:lnTo>
                  <a:lnTo>
                    <a:pt x="102" y="1390"/>
                  </a:lnTo>
                  <a:lnTo>
                    <a:pt x="100" y="1382"/>
                  </a:lnTo>
                  <a:lnTo>
                    <a:pt x="100" y="1302"/>
                  </a:lnTo>
                  <a:lnTo>
                    <a:pt x="100" y="1302"/>
                  </a:lnTo>
                  <a:lnTo>
                    <a:pt x="102" y="1292"/>
                  </a:lnTo>
                  <a:lnTo>
                    <a:pt x="106" y="1286"/>
                  </a:lnTo>
                  <a:lnTo>
                    <a:pt x="114" y="1282"/>
                  </a:lnTo>
                  <a:lnTo>
                    <a:pt x="122" y="1280"/>
                  </a:lnTo>
                  <a:lnTo>
                    <a:pt x="164" y="1280"/>
                  </a:lnTo>
                  <a:lnTo>
                    <a:pt x="164" y="1280"/>
                  </a:lnTo>
                  <a:lnTo>
                    <a:pt x="172" y="1282"/>
                  </a:lnTo>
                  <a:lnTo>
                    <a:pt x="178" y="1286"/>
                  </a:lnTo>
                  <a:lnTo>
                    <a:pt x="182" y="1292"/>
                  </a:lnTo>
                  <a:lnTo>
                    <a:pt x="184" y="1302"/>
                  </a:lnTo>
                  <a:lnTo>
                    <a:pt x="184" y="1382"/>
                  </a:lnTo>
                  <a:close/>
                  <a:moveTo>
                    <a:pt x="386" y="1382"/>
                  </a:moveTo>
                  <a:lnTo>
                    <a:pt x="386" y="1382"/>
                  </a:lnTo>
                  <a:lnTo>
                    <a:pt x="384" y="1390"/>
                  </a:lnTo>
                  <a:lnTo>
                    <a:pt x="378" y="1396"/>
                  </a:lnTo>
                  <a:lnTo>
                    <a:pt x="372" y="1402"/>
                  </a:lnTo>
                  <a:lnTo>
                    <a:pt x="364" y="1404"/>
                  </a:lnTo>
                  <a:lnTo>
                    <a:pt x="322" y="1404"/>
                  </a:lnTo>
                  <a:lnTo>
                    <a:pt x="322" y="1404"/>
                  </a:lnTo>
                  <a:lnTo>
                    <a:pt x="314" y="1402"/>
                  </a:lnTo>
                  <a:lnTo>
                    <a:pt x="306" y="1396"/>
                  </a:lnTo>
                  <a:lnTo>
                    <a:pt x="302" y="1390"/>
                  </a:lnTo>
                  <a:lnTo>
                    <a:pt x="300" y="1382"/>
                  </a:lnTo>
                  <a:lnTo>
                    <a:pt x="300" y="1302"/>
                  </a:lnTo>
                  <a:lnTo>
                    <a:pt x="300" y="1302"/>
                  </a:lnTo>
                  <a:lnTo>
                    <a:pt x="302" y="1292"/>
                  </a:lnTo>
                  <a:lnTo>
                    <a:pt x="306" y="1286"/>
                  </a:lnTo>
                  <a:lnTo>
                    <a:pt x="314" y="1282"/>
                  </a:lnTo>
                  <a:lnTo>
                    <a:pt x="322" y="1280"/>
                  </a:lnTo>
                  <a:lnTo>
                    <a:pt x="364" y="1280"/>
                  </a:lnTo>
                  <a:lnTo>
                    <a:pt x="364" y="1280"/>
                  </a:lnTo>
                  <a:lnTo>
                    <a:pt x="372" y="1282"/>
                  </a:lnTo>
                  <a:lnTo>
                    <a:pt x="378" y="1286"/>
                  </a:lnTo>
                  <a:lnTo>
                    <a:pt x="384" y="1292"/>
                  </a:lnTo>
                  <a:lnTo>
                    <a:pt x="386" y="1302"/>
                  </a:lnTo>
                  <a:lnTo>
                    <a:pt x="386" y="1382"/>
                  </a:lnTo>
                  <a:close/>
                  <a:moveTo>
                    <a:pt x="586" y="1382"/>
                  </a:moveTo>
                  <a:lnTo>
                    <a:pt x="586" y="1382"/>
                  </a:lnTo>
                  <a:lnTo>
                    <a:pt x="584" y="1390"/>
                  </a:lnTo>
                  <a:lnTo>
                    <a:pt x="580" y="1396"/>
                  </a:lnTo>
                  <a:lnTo>
                    <a:pt x="572" y="1402"/>
                  </a:lnTo>
                  <a:lnTo>
                    <a:pt x="564" y="1404"/>
                  </a:lnTo>
                  <a:lnTo>
                    <a:pt x="522" y="1404"/>
                  </a:lnTo>
                  <a:lnTo>
                    <a:pt x="522" y="1404"/>
                  </a:lnTo>
                  <a:lnTo>
                    <a:pt x="514" y="1402"/>
                  </a:lnTo>
                  <a:lnTo>
                    <a:pt x="508" y="1396"/>
                  </a:lnTo>
                  <a:lnTo>
                    <a:pt x="502" y="1390"/>
                  </a:lnTo>
                  <a:lnTo>
                    <a:pt x="500" y="1382"/>
                  </a:lnTo>
                  <a:lnTo>
                    <a:pt x="500" y="1302"/>
                  </a:lnTo>
                  <a:lnTo>
                    <a:pt x="500" y="1302"/>
                  </a:lnTo>
                  <a:lnTo>
                    <a:pt x="502" y="1292"/>
                  </a:lnTo>
                  <a:lnTo>
                    <a:pt x="508" y="1286"/>
                  </a:lnTo>
                  <a:lnTo>
                    <a:pt x="514" y="1282"/>
                  </a:lnTo>
                  <a:lnTo>
                    <a:pt x="522" y="1280"/>
                  </a:lnTo>
                  <a:lnTo>
                    <a:pt x="564" y="1280"/>
                  </a:lnTo>
                  <a:lnTo>
                    <a:pt x="564" y="1280"/>
                  </a:lnTo>
                  <a:lnTo>
                    <a:pt x="572" y="1282"/>
                  </a:lnTo>
                  <a:lnTo>
                    <a:pt x="580" y="1286"/>
                  </a:lnTo>
                  <a:lnTo>
                    <a:pt x="584" y="1292"/>
                  </a:lnTo>
                  <a:lnTo>
                    <a:pt x="586" y="1302"/>
                  </a:lnTo>
                  <a:lnTo>
                    <a:pt x="586" y="1382"/>
                  </a:lnTo>
                  <a:close/>
                  <a:moveTo>
                    <a:pt x="786" y="1382"/>
                  </a:moveTo>
                  <a:lnTo>
                    <a:pt x="786" y="1382"/>
                  </a:lnTo>
                  <a:lnTo>
                    <a:pt x="784" y="1390"/>
                  </a:lnTo>
                  <a:lnTo>
                    <a:pt x="780" y="1396"/>
                  </a:lnTo>
                  <a:lnTo>
                    <a:pt x="772" y="1402"/>
                  </a:lnTo>
                  <a:lnTo>
                    <a:pt x="764" y="1404"/>
                  </a:lnTo>
                  <a:lnTo>
                    <a:pt x="724" y="1404"/>
                  </a:lnTo>
                  <a:lnTo>
                    <a:pt x="724" y="1404"/>
                  </a:lnTo>
                  <a:lnTo>
                    <a:pt x="714" y="1402"/>
                  </a:lnTo>
                  <a:lnTo>
                    <a:pt x="708" y="1396"/>
                  </a:lnTo>
                  <a:lnTo>
                    <a:pt x="704" y="1390"/>
                  </a:lnTo>
                  <a:lnTo>
                    <a:pt x="702" y="1382"/>
                  </a:lnTo>
                  <a:lnTo>
                    <a:pt x="702" y="1302"/>
                  </a:lnTo>
                  <a:lnTo>
                    <a:pt x="702" y="1302"/>
                  </a:lnTo>
                  <a:lnTo>
                    <a:pt x="704" y="1292"/>
                  </a:lnTo>
                  <a:lnTo>
                    <a:pt x="708" y="1286"/>
                  </a:lnTo>
                  <a:lnTo>
                    <a:pt x="714" y="1282"/>
                  </a:lnTo>
                  <a:lnTo>
                    <a:pt x="724" y="1280"/>
                  </a:lnTo>
                  <a:lnTo>
                    <a:pt x="764" y="1280"/>
                  </a:lnTo>
                  <a:lnTo>
                    <a:pt x="764" y="1280"/>
                  </a:lnTo>
                  <a:lnTo>
                    <a:pt x="772" y="1282"/>
                  </a:lnTo>
                  <a:lnTo>
                    <a:pt x="780" y="1286"/>
                  </a:lnTo>
                  <a:lnTo>
                    <a:pt x="784" y="1292"/>
                  </a:lnTo>
                  <a:lnTo>
                    <a:pt x="786" y="1302"/>
                  </a:lnTo>
                  <a:lnTo>
                    <a:pt x="786" y="1382"/>
                  </a:lnTo>
                  <a:close/>
                  <a:moveTo>
                    <a:pt x="986" y="1382"/>
                  </a:moveTo>
                  <a:lnTo>
                    <a:pt x="986" y="1382"/>
                  </a:lnTo>
                  <a:lnTo>
                    <a:pt x="984" y="1390"/>
                  </a:lnTo>
                  <a:lnTo>
                    <a:pt x="980" y="1396"/>
                  </a:lnTo>
                  <a:lnTo>
                    <a:pt x="974" y="1402"/>
                  </a:lnTo>
                  <a:lnTo>
                    <a:pt x="966" y="1404"/>
                  </a:lnTo>
                  <a:lnTo>
                    <a:pt x="924" y="1404"/>
                  </a:lnTo>
                  <a:lnTo>
                    <a:pt x="924" y="1404"/>
                  </a:lnTo>
                  <a:lnTo>
                    <a:pt x="916" y="1402"/>
                  </a:lnTo>
                  <a:lnTo>
                    <a:pt x="908" y="1396"/>
                  </a:lnTo>
                  <a:lnTo>
                    <a:pt x="904" y="1390"/>
                  </a:lnTo>
                  <a:lnTo>
                    <a:pt x="902" y="1382"/>
                  </a:lnTo>
                  <a:lnTo>
                    <a:pt x="902" y="1302"/>
                  </a:lnTo>
                  <a:lnTo>
                    <a:pt x="902" y="1302"/>
                  </a:lnTo>
                  <a:lnTo>
                    <a:pt x="904" y="1292"/>
                  </a:lnTo>
                  <a:lnTo>
                    <a:pt x="908" y="1286"/>
                  </a:lnTo>
                  <a:lnTo>
                    <a:pt x="916" y="1282"/>
                  </a:lnTo>
                  <a:lnTo>
                    <a:pt x="924" y="1280"/>
                  </a:lnTo>
                  <a:lnTo>
                    <a:pt x="966" y="1280"/>
                  </a:lnTo>
                  <a:lnTo>
                    <a:pt x="966" y="1280"/>
                  </a:lnTo>
                  <a:lnTo>
                    <a:pt x="974" y="1282"/>
                  </a:lnTo>
                  <a:lnTo>
                    <a:pt x="980" y="1286"/>
                  </a:lnTo>
                  <a:lnTo>
                    <a:pt x="984" y="1292"/>
                  </a:lnTo>
                  <a:lnTo>
                    <a:pt x="986" y="1302"/>
                  </a:lnTo>
                  <a:lnTo>
                    <a:pt x="986" y="1382"/>
                  </a:lnTo>
                  <a:close/>
                  <a:moveTo>
                    <a:pt x="1188" y="1382"/>
                  </a:moveTo>
                  <a:lnTo>
                    <a:pt x="1188" y="1382"/>
                  </a:lnTo>
                  <a:lnTo>
                    <a:pt x="1186" y="1390"/>
                  </a:lnTo>
                  <a:lnTo>
                    <a:pt x="1180" y="1396"/>
                  </a:lnTo>
                  <a:lnTo>
                    <a:pt x="1174" y="1402"/>
                  </a:lnTo>
                  <a:lnTo>
                    <a:pt x="1166" y="1404"/>
                  </a:lnTo>
                  <a:lnTo>
                    <a:pt x="1124" y="1404"/>
                  </a:lnTo>
                  <a:lnTo>
                    <a:pt x="1124" y="1404"/>
                  </a:lnTo>
                  <a:lnTo>
                    <a:pt x="1116" y="1402"/>
                  </a:lnTo>
                  <a:lnTo>
                    <a:pt x="1108" y="1396"/>
                  </a:lnTo>
                  <a:lnTo>
                    <a:pt x="1104" y="1390"/>
                  </a:lnTo>
                  <a:lnTo>
                    <a:pt x="1102" y="1382"/>
                  </a:lnTo>
                  <a:lnTo>
                    <a:pt x="1102" y="1302"/>
                  </a:lnTo>
                  <a:lnTo>
                    <a:pt x="1102" y="1302"/>
                  </a:lnTo>
                  <a:lnTo>
                    <a:pt x="1104" y="1292"/>
                  </a:lnTo>
                  <a:lnTo>
                    <a:pt x="1108" y="1286"/>
                  </a:lnTo>
                  <a:lnTo>
                    <a:pt x="1116" y="1282"/>
                  </a:lnTo>
                  <a:lnTo>
                    <a:pt x="1124" y="1280"/>
                  </a:lnTo>
                  <a:lnTo>
                    <a:pt x="1166" y="1280"/>
                  </a:lnTo>
                  <a:lnTo>
                    <a:pt x="1166" y="1280"/>
                  </a:lnTo>
                  <a:lnTo>
                    <a:pt x="1174" y="1282"/>
                  </a:lnTo>
                  <a:lnTo>
                    <a:pt x="1180" y="1286"/>
                  </a:lnTo>
                  <a:lnTo>
                    <a:pt x="1186" y="1292"/>
                  </a:lnTo>
                  <a:lnTo>
                    <a:pt x="1188" y="1302"/>
                  </a:lnTo>
                  <a:lnTo>
                    <a:pt x="1188" y="1382"/>
                  </a:lnTo>
                  <a:close/>
                  <a:moveTo>
                    <a:pt x="1388" y="1382"/>
                  </a:moveTo>
                  <a:lnTo>
                    <a:pt x="1388" y="1382"/>
                  </a:lnTo>
                  <a:lnTo>
                    <a:pt x="1386" y="1390"/>
                  </a:lnTo>
                  <a:lnTo>
                    <a:pt x="1382" y="1396"/>
                  </a:lnTo>
                  <a:lnTo>
                    <a:pt x="1374" y="1402"/>
                  </a:lnTo>
                  <a:lnTo>
                    <a:pt x="1366" y="1404"/>
                  </a:lnTo>
                  <a:lnTo>
                    <a:pt x="1324" y="1404"/>
                  </a:lnTo>
                  <a:lnTo>
                    <a:pt x="1324" y="1404"/>
                  </a:lnTo>
                  <a:lnTo>
                    <a:pt x="1316" y="1402"/>
                  </a:lnTo>
                  <a:lnTo>
                    <a:pt x="1310" y="1396"/>
                  </a:lnTo>
                  <a:lnTo>
                    <a:pt x="1304" y="1390"/>
                  </a:lnTo>
                  <a:lnTo>
                    <a:pt x="1302" y="1382"/>
                  </a:lnTo>
                  <a:lnTo>
                    <a:pt x="1302" y="1302"/>
                  </a:lnTo>
                  <a:lnTo>
                    <a:pt x="1302" y="1302"/>
                  </a:lnTo>
                  <a:lnTo>
                    <a:pt x="1304" y="1292"/>
                  </a:lnTo>
                  <a:lnTo>
                    <a:pt x="1310" y="1286"/>
                  </a:lnTo>
                  <a:lnTo>
                    <a:pt x="1316" y="1282"/>
                  </a:lnTo>
                  <a:lnTo>
                    <a:pt x="1324" y="1280"/>
                  </a:lnTo>
                  <a:lnTo>
                    <a:pt x="1366" y="1280"/>
                  </a:lnTo>
                  <a:lnTo>
                    <a:pt x="1366" y="1280"/>
                  </a:lnTo>
                  <a:lnTo>
                    <a:pt x="1374" y="1282"/>
                  </a:lnTo>
                  <a:lnTo>
                    <a:pt x="1382" y="1286"/>
                  </a:lnTo>
                  <a:lnTo>
                    <a:pt x="1386" y="1292"/>
                  </a:lnTo>
                  <a:lnTo>
                    <a:pt x="1388" y="1302"/>
                  </a:lnTo>
                  <a:lnTo>
                    <a:pt x="1388" y="1382"/>
                  </a:lnTo>
                  <a:close/>
                  <a:moveTo>
                    <a:pt x="1588" y="1382"/>
                  </a:moveTo>
                  <a:lnTo>
                    <a:pt x="1588" y="1382"/>
                  </a:lnTo>
                  <a:lnTo>
                    <a:pt x="1586" y="1390"/>
                  </a:lnTo>
                  <a:lnTo>
                    <a:pt x="1582" y="1396"/>
                  </a:lnTo>
                  <a:lnTo>
                    <a:pt x="1574" y="1402"/>
                  </a:lnTo>
                  <a:lnTo>
                    <a:pt x="1566" y="1404"/>
                  </a:lnTo>
                  <a:lnTo>
                    <a:pt x="1526" y="1404"/>
                  </a:lnTo>
                  <a:lnTo>
                    <a:pt x="1526" y="1404"/>
                  </a:lnTo>
                  <a:lnTo>
                    <a:pt x="1516" y="1402"/>
                  </a:lnTo>
                  <a:lnTo>
                    <a:pt x="1510" y="1396"/>
                  </a:lnTo>
                  <a:lnTo>
                    <a:pt x="1506" y="1390"/>
                  </a:lnTo>
                  <a:lnTo>
                    <a:pt x="1504" y="1382"/>
                  </a:lnTo>
                  <a:lnTo>
                    <a:pt x="1504" y="1302"/>
                  </a:lnTo>
                  <a:lnTo>
                    <a:pt x="1504" y="1302"/>
                  </a:lnTo>
                  <a:lnTo>
                    <a:pt x="1506" y="1292"/>
                  </a:lnTo>
                  <a:lnTo>
                    <a:pt x="1510" y="1286"/>
                  </a:lnTo>
                  <a:lnTo>
                    <a:pt x="1516" y="1282"/>
                  </a:lnTo>
                  <a:lnTo>
                    <a:pt x="1526" y="1280"/>
                  </a:lnTo>
                  <a:lnTo>
                    <a:pt x="1566" y="1280"/>
                  </a:lnTo>
                  <a:lnTo>
                    <a:pt x="1566" y="1280"/>
                  </a:lnTo>
                  <a:lnTo>
                    <a:pt x="1574" y="1282"/>
                  </a:lnTo>
                  <a:lnTo>
                    <a:pt x="1582" y="1286"/>
                  </a:lnTo>
                  <a:lnTo>
                    <a:pt x="1586" y="1292"/>
                  </a:lnTo>
                  <a:lnTo>
                    <a:pt x="1588" y="1302"/>
                  </a:lnTo>
                  <a:lnTo>
                    <a:pt x="1588" y="1382"/>
                  </a:lnTo>
                  <a:close/>
                  <a:moveTo>
                    <a:pt x="1600" y="1246"/>
                  </a:moveTo>
                  <a:lnTo>
                    <a:pt x="1600" y="1258"/>
                  </a:lnTo>
                  <a:lnTo>
                    <a:pt x="1600" y="1258"/>
                  </a:lnTo>
                  <a:lnTo>
                    <a:pt x="1598" y="1262"/>
                  </a:lnTo>
                  <a:lnTo>
                    <a:pt x="1596" y="1264"/>
                  </a:lnTo>
                  <a:lnTo>
                    <a:pt x="1594" y="1266"/>
                  </a:lnTo>
                  <a:lnTo>
                    <a:pt x="1590" y="1268"/>
                  </a:lnTo>
                  <a:lnTo>
                    <a:pt x="84" y="1268"/>
                  </a:lnTo>
                  <a:lnTo>
                    <a:pt x="84" y="1268"/>
                  </a:lnTo>
                  <a:lnTo>
                    <a:pt x="80" y="1266"/>
                  </a:lnTo>
                  <a:lnTo>
                    <a:pt x="78" y="1264"/>
                  </a:lnTo>
                  <a:lnTo>
                    <a:pt x="76" y="1262"/>
                  </a:lnTo>
                  <a:lnTo>
                    <a:pt x="74" y="1258"/>
                  </a:lnTo>
                  <a:lnTo>
                    <a:pt x="74" y="1246"/>
                  </a:lnTo>
                  <a:lnTo>
                    <a:pt x="74" y="234"/>
                  </a:lnTo>
                  <a:lnTo>
                    <a:pt x="74" y="234"/>
                  </a:lnTo>
                  <a:lnTo>
                    <a:pt x="74" y="234"/>
                  </a:lnTo>
                  <a:lnTo>
                    <a:pt x="76" y="230"/>
                  </a:lnTo>
                  <a:lnTo>
                    <a:pt x="76" y="228"/>
                  </a:lnTo>
                  <a:lnTo>
                    <a:pt x="76" y="228"/>
                  </a:lnTo>
                  <a:lnTo>
                    <a:pt x="80" y="226"/>
                  </a:lnTo>
                  <a:lnTo>
                    <a:pt x="84" y="224"/>
                  </a:lnTo>
                  <a:lnTo>
                    <a:pt x="1590" y="224"/>
                  </a:lnTo>
                  <a:lnTo>
                    <a:pt x="1590" y="224"/>
                  </a:lnTo>
                  <a:lnTo>
                    <a:pt x="1594" y="226"/>
                  </a:lnTo>
                  <a:lnTo>
                    <a:pt x="1596" y="228"/>
                  </a:lnTo>
                  <a:lnTo>
                    <a:pt x="1596" y="228"/>
                  </a:lnTo>
                  <a:lnTo>
                    <a:pt x="1598" y="230"/>
                  </a:lnTo>
                  <a:lnTo>
                    <a:pt x="1600" y="234"/>
                  </a:lnTo>
                  <a:lnTo>
                    <a:pt x="1600" y="234"/>
                  </a:lnTo>
                  <a:lnTo>
                    <a:pt x="1600" y="1246"/>
                  </a:lnTo>
                  <a:close/>
                </a:path>
              </a:pathLst>
            </a:custGeom>
            <a:solidFill>
              <a:srgbClr val="000000"/>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0" name="Freeform 1014"/>
            <p:cNvSpPr>
              <a:spLocks/>
            </p:cNvSpPr>
            <p:nvPr/>
          </p:nvSpPr>
          <p:spPr bwMode="auto">
            <a:xfrm>
              <a:off x="9155113" y="-1773238"/>
              <a:ext cx="12700" cy="19050"/>
            </a:xfrm>
            <a:custGeom>
              <a:avLst/>
              <a:gdLst/>
              <a:ahLst/>
              <a:cxnLst>
                <a:cxn ang="0">
                  <a:pos x="0" y="12"/>
                </a:cxn>
                <a:cxn ang="0">
                  <a:pos x="8" y="12"/>
                </a:cxn>
                <a:cxn ang="0">
                  <a:pos x="4" y="0"/>
                </a:cxn>
                <a:cxn ang="0">
                  <a:pos x="0" y="12"/>
                </a:cxn>
              </a:cxnLst>
              <a:rect l="0" t="0" r="r" b="b"/>
              <a:pathLst>
                <a:path w="8" h="12">
                  <a:moveTo>
                    <a:pt x="0" y="12"/>
                  </a:moveTo>
                  <a:lnTo>
                    <a:pt x="8" y="12"/>
                  </a:lnTo>
                  <a:lnTo>
                    <a:pt x="4" y="0"/>
                  </a:lnTo>
                  <a:lnTo>
                    <a:pt x="0" y="12"/>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1" name="Freeform 1015"/>
            <p:cNvSpPr>
              <a:spLocks/>
            </p:cNvSpPr>
            <p:nvPr/>
          </p:nvSpPr>
          <p:spPr bwMode="auto">
            <a:xfrm>
              <a:off x="9075738" y="-1738313"/>
              <a:ext cx="50800" cy="28575"/>
            </a:xfrm>
            <a:custGeom>
              <a:avLst/>
              <a:gdLst/>
              <a:ahLst/>
              <a:cxnLst>
                <a:cxn ang="0">
                  <a:pos x="4" y="16"/>
                </a:cxn>
                <a:cxn ang="0">
                  <a:pos x="32" y="8"/>
                </a:cxn>
                <a:cxn ang="0">
                  <a:pos x="4" y="2"/>
                </a:cxn>
                <a:cxn ang="0">
                  <a:pos x="0" y="0"/>
                </a:cxn>
                <a:cxn ang="0">
                  <a:pos x="0" y="18"/>
                </a:cxn>
                <a:cxn ang="0">
                  <a:pos x="4" y="16"/>
                </a:cxn>
              </a:cxnLst>
              <a:rect l="0" t="0" r="r" b="b"/>
              <a:pathLst>
                <a:path w="32" h="18">
                  <a:moveTo>
                    <a:pt x="4" y="16"/>
                  </a:moveTo>
                  <a:lnTo>
                    <a:pt x="32" y="8"/>
                  </a:lnTo>
                  <a:lnTo>
                    <a:pt x="4" y="2"/>
                  </a:lnTo>
                  <a:lnTo>
                    <a:pt x="0" y="0"/>
                  </a:lnTo>
                  <a:lnTo>
                    <a:pt x="0" y="18"/>
                  </a:lnTo>
                  <a:lnTo>
                    <a:pt x="4"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2" name="Freeform 1016"/>
            <p:cNvSpPr>
              <a:spLocks/>
            </p:cNvSpPr>
            <p:nvPr/>
          </p:nvSpPr>
          <p:spPr bwMode="auto">
            <a:xfrm>
              <a:off x="9104313" y="-1782763"/>
              <a:ext cx="31750" cy="44450"/>
            </a:xfrm>
            <a:custGeom>
              <a:avLst/>
              <a:gdLst/>
              <a:ahLst/>
              <a:cxnLst>
                <a:cxn ang="0">
                  <a:pos x="14" y="20"/>
                </a:cxn>
                <a:cxn ang="0">
                  <a:pos x="14" y="20"/>
                </a:cxn>
                <a:cxn ang="0">
                  <a:pos x="16" y="16"/>
                </a:cxn>
                <a:cxn ang="0">
                  <a:pos x="16" y="16"/>
                </a:cxn>
                <a:cxn ang="0">
                  <a:pos x="18" y="12"/>
                </a:cxn>
                <a:cxn ang="0">
                  <a:pos x="18" y="12"/>
                </a:cxn>
                <a:cxn ang="0">
                  <a:pos x="20" y="8"/>
                </a:cxn>
                <a:cxn ang="0">
                  <a:pos x="20" y="8"/>
                </a:cxn>
                <a:cxn ang="0">
                  <a:pos x="18" y="4"/>
                </a:cxn>
                <a:cxn ang="0">
                  <a:pos x="18" y="2"/>
                </a:cxn>
                <a:cxn ang="0">
                  <a:pos x="18" y="2"/>
                </a:cxn>
                <a:cxn ang="0">
                  <a:pos x="14" y="0"/>
                </a:cxn>
                <a:cxn ang="0">
                  <a:pos x="10" y="0"/>
                </a:cxn>
                <a:cxn ang="0">
                  <a:pos x="10" y="0"/>
                </a:cxn>
                <a:cxn ang="0">
                  <a:pos x="4" y="2"/>
                </a:cxn>
                <a:cxn ang="0">
                  <a:pos x="4" y="2"/>
                </a:cxn>
                <a:cxn ang="0">
                  <a:pos x="2" y="4"/>
                </a:cxn>
                <a:cxn ang="0">
                  <a:pos x="2" y="8"/>
                </a:cxn>
                <a:cxn ang="0">
                  <a:pos x="6" y="10"/>
                </a:cxn>
                <a:cxn ang="0">
                  <a:pos x="6" y="10"/>
                </a:cxn>
                <a:cxn ang="0">
                  <a:pos x="8" y="6"/>
                </a:cxn>
                <a:cxn ang="0">
                  <a:pos x="8" y="6"/>
                </a:cxn>
                <a:cxn ang="0">
                  <a:pos x="10" y="4"/>
                </a:cxn>
                <a:cxn ang="0">
                  <a:pos x="10" y="4"/>
                </a:cxn>
                <a:cxn ang="0">
                  <a:pos x="14" y="6"/>
                </a:cxn>
                <a:cxn ang="0">
                  <a:pos x="14" y="6"/>
                </a:cxn>
                <a:cxn ang="0">
                  <a:pos x="14" y="8"/>
                </a:cxn>
                <a:cxn ang="0">
                  <a:pos x="14" y="8"/>
                </a:cxn>
                <a:cxn ang="0">
                  <a:pos x="12" y="12"/>
                </a:cxn>
                <a:cxn ang="0">
                  <a:pos x="12" y="12"/>
                </a:cxn>
                <a:cxn ang="0">
                  <a:pos x="8" y="16"/>
                </a:cxn>
                <a:cxn ang="0">
                  <a:pos x="8" y="16"/>
                </a:cxn>
                <a:cxn ang="0">
                  <a:pos x="2" y="24"/>
                </a:cxn>
                <a:cxn ang="0">
                  <a:pos x="2" y="24"/>
                </a:cxn>
                <a:cxn ang="0">
                  <a:pos x="0" y="28"/>
                </a:cxn>
                <a:cxn ang="0">
                  <a:pos x="20" y="28"/>
                </a:cxn>
                <a:cxn ang="0">
                  <a:pos x="20" y="24"/>
                </a:cxn>
                <a:cxn ang="0">
                  <a:pos x="8" y="24"/>
                </a:cxn>
                <a:cxn ang="0">
                  <a:pos x="8" y="24"/>
                </a:cxn>
                <a:cxn ang="0">
                  <a:pos x="10" y="22"/>
                </a:cxn>
                <a:cxn ang="0">
                  <a:pos x="10" y="22"/>
                </a:cxn>
                <a:cxn ang="0">
                  <a:pos x="14" y="20"/>
                </a:cxn>
                <a:cxn ang="0">
                  <a:pos x="14" y="20"/>
                </a:cxn>
              </a:cxnLst>
              <a:rect l="0" t="0" r="r" b="b"/>
              <a:pathLst>
                <a:path w="20" h="28">
                  <a:moveTo>
                    <a:pt x="14" y="20"/>
                  </a:moveTo>
                  <a:lnTo>
                    <a:pt x="14" y="20"/>
                  </a:lnTo>
                  <a:lnTo>
                    <a:pt x="16" y="16"/>
                  </a:lnTo>
                  <a:lnTo>
                    <a:pt x="16" y="16"/>
                  </a:lnTo>
                  <a:lnTo>
                    <a:pt x="18" y="12"/>
                  </a:lnTo>
                  <a:lnTo>
                    <a:pt x="18" y="12"/>
                  </a:lnTo>
                  <a:lnTo>
                    <a:pt x="20" y="8"/>
                  </a:lnTo>
                  <a:lnTo>
                    <a:pt x="20" y="8"/>
                  </a:lnTo>
                  <a:lnTo>
                    <a:pt x="18" y="4"/>
                  </a:lnTo>
                  <a:lnTo>
                    <a:pt x="18" y="2"/>
                  </a:lnTo>
                  <a:lnTo>
                    <a:pt x="18" y="2"/>
                  </a:lnTo>
                  <a:lnTo>
                    <a:pt x="14" y="0"/>
                  </a:lnTo>
                  <a:lnTo>
                    <a:pt x="10" y="0"/>
                  </a:lnTo>
                  <a:lnTo>
                    <a:pt x="10" y="0"/>
                  </a:lnTo>
                  <a:lnTo>
                    <a:pt x="4" y="2"/>
                  </a:lnTo>
                  <a:lnTo>
                    <a:pt x="4" y="2"/>
                  </a:lnTo>
                  <a:lnTo>
                    <a:pt x="2" y="4"/>
                  </a:lnTo>
                  <a:lnTo>
                    <a:pt x="2" y="8"/>
                  </a:lnTo>
                  <a:lnTo>
                    <a:pt x="6" y="10"/>
                  </a:lnTo>
                  <a:lnTo>
                    <a:pt x="6" y="10"/>
                  </a:lnTo>
                  <a:lnTo>
                    <a:pt x="8" y="6"/>
                  </a:lnTo>
                  <a:lnTo>
                    <a:pt x="8" y="6"/>
                  </a:lnTo>
                  <a:lnTo>
                    <a:pt x="10" y="4"/>
                  </a:lnTo>
                  <a:lnTo>
                    <a:pt x="10" y="4"/>
                  </a:lnTo>
                  <a:lnTo>
                    <a:pt x="14" y="6"/>
                  </a:lnTo>
                  <a:lnTo>
                    <a:pt x="14" y="6"/>
                  </a:lnTo>
                  <a:lnTo>
                    <a:pt x="14" y="8"/>
                  </a:lnTo>
                  <a:lnTo>
                    <a:pt x="14" y="8"/>
                  </a:lnTo>
                  <a:lnTo>
                    <a:pt x="12" y="12"/>
                  </a:lnTo>
                  <a:lnTo>
                    <a:pt x="12" y="12"/>
                  </a:lnTo>
                  <a:lnTo>
                    <a:pt x="8" y="16"/>
                  </a:lnTo>
                  <a:lnTo>
                    <a:pt x="8" y="16"/>
                  </a:lnTo>
                  <a:lnTo>
                    <a:pt x="2" y="24"/>
                  </a:lnTo>
                  <a:lnTo>
                    <a:pt x="2" y="24"/>
                  </a:lnTo>
                  <a:lnTo>
                    <a:pt x="0" y="28"/>
                  </a:lnTo>
                  <a:lnTo>
                    <a:pt x="20" y="28"/>
                  </a:lnTo>
                  <a:lnTo>
                    <a:pt x="20" y="24"/>
                  </a:lnTo>
                  <a:lnTo>
                    <a:pt x="8" y="24"/>
                  </a:lnTo>
                  <a:lnTo>
                    <a:pt x="8" y="24"/>
                  </a:lnTo>
                  <a:lnTo>
                    <a:pt x="10" y="22"/>
                  </a:lnTo>
                  <a:lnTo>
                    <a:pt x="10" y="22"/>
                  </a:lnTo>
                  <a:lnTo>
                    <a:pt x="14" y="20"/>
                  </a:lnTo>
                  <a:lnTo>
                    <a:pt x="14"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3" name="Freeform 1017"/>
            <p:cNvSpPr>
              <a:spLocks noEditPoints="1"/>
            </p:cNvSpPr>
            <p:nvPr/>
          </p:nvSpPr>
          <p:spPr bwMode="auto">
            <a:xfrm>
              <a:off x="9139238" y="-1782763"/>
              <a:ext cx="44450" cy="44450"/>
            </a:xfrm>
            <a:custGeom>
              <a:avLst/>
              <a:gdLst/>
              <a:ahLst/>
              <a:cxnLst>
                <a:cxn ang="0">
                  <a:pos x="10" y="0"/>
                </a:cxn>
                <a:cxn ang="0">
                  <a:pos x="0" y="28"/>
                </a:cxn>
                <a:cxn ang="0">
                  <a:pos x="6" y="28"/>
                </a:cxn>
                <a:cxn ang="0">
                  <a:pos x="8" y="22"/>
                </a:cxn>
                <a:cxn ang="0">
                  <a:pos x="18" y="22"/>
                </a:cxn>
                <a:cxn ang="0">
                  <a:pos x="22" y="28"/>
                </a:cxn>
                <a:cxn ang="0">
                  <a:pos x="28" y="28"/>
                </a:cxn>
                <a:cxn ang="0">
                  <a:pos x="16" y="0"/>
                </a:cxn>
                <a:cxn ang="0">
                  <a:pos x="10" y="0"/>
                </a:cxn>
                <a:cxn ang="0">
                  <a:pos x="10" y="18"/>
                </a:cxn>
                <a:cxn ang="0">
                  <a:pos x="14" y="6"/>
                </a:cxn>
                <a:cxn ang="0">
                  <a:pos x="18" y="18"/>
                </a:cxn>
                <a:cxn ang="0">
                  <a:pos x="10" y="18"/>
                </a:cxn>
              </a:cxnLst>
              <a:rect l="0" t="0" r="r" b="b"/>
              <a:pathLst>
                <a:path w="28" h="28">
                  <a:moveTo>
                    <a:pt x="10" y="0"/>
                  </a:moveTo>
                  <a:lnTo>
                    <a:pt x="0" y="28"/>
                  </a:lnTo>
                  <a:lnTo>
                    <a:pt x="6" y="28"/>
                  </a:lnTo>
                  <a:lnTo>
                    <a:pt x="8" y="22"/>
                  </a:lnTo>
                  <a:lnTo>
                    <a:pt x="18" y="22"/>
                  </a:lnTo>
                  <a:lnTo>
                    <a:pt x="22" y="28"/>
                  </a:lnTo>
                  <a:lnTo>
                    <a:pt x="28" y="28"/>
                  </a:lnTo>
                  <a:lnTo>
                    <a:pt x="16" y="0"/>
                  </a:lnTo>
                  <a:lnTo>
                    <a:pt x="10" y="0"/>
                  </a:lnTo>
                  <a:close/>
                  <a:moveTo>
                    <a:pt x="10" y="18"/>
                  </a:moveTo>
                  <a:lnTo>
                    <a:pt x="14" y="6"/>
                  </a:lnTo>
                  <a:lnTo>
                    <a:pt x="18" y="18"/>
                  </a:lnTo>
                  <a:lnTo>
                    <a:pt x="10"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4" name="Freeform 1018"/>
            <p:cNvSpPr>
              <a:spLocks/>
            </p:cNvSpPr>
            <p:nvPr/>
          </p:nvSpPr>
          <p:spPr bwMode="auto">
            <a:xfrm>
              <a:off x="10679113" y="-1747838"/>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5" name="Freeform 1019"/>
            <p:cNvSpPr>
              <a:spLocks/>
            </p:cNvSpPr>
            <p:nvPr/>
          </p:nvSpPr>
          <p:spPr bwMode="auto">
            <a:xfrm>
              <a:off x="10742613" y="-1782763"/>
              <a:ext cx="31750" cy="47625"/>
            </a:xfrm>
            <a:custGeom>
              <a:avLst/>
              <a:gdLst/>
              <a:ahLst/>
              <a:cxnLst>
                <a:cxn ang="0">
                  <a:pos x="14" y="14"/>
                </a:cxn>
                <a:cxn ang="0">
                  <a:pos x="14" y="14"/>
                </a:cxn>
                <a:cxn ang="0">
                  <a:pos x="18"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2"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8" y="10"/>
                  </a:lnTo>
                  <a:lnTo>
                    <a:pt x="18" y="8"/>
                  </a:lnTo>
                  <a:lnTo>
                    <a:pt x="18" y="8"/>
                  </a:lnTo>
                  <a:lnTo>
                    <a:pt x="16" y="2"/>
                  </a:lnTo>
                  <a:lnTo>
                    <a:pt x="16" y="2"/>
                  </a:lnTo>
                  <a:lnTo>
                    <a:pt x="14" y="0"/>
                  </a:lnTo>
                  <a:lnTo>
                    <a:pt x="10" y="0"/>
                  </a:lnTo>
                  <a:lnTo>
                    <a:pt x="10" y="0"/>
                  </a:lnTo>
                  <a:lnTo>
                    <a:pt x="6" y="2"/>
                  </a:lnTo>
                  <a:lnTo>
                    <a:pt x="6" y="2"/>
                  </a:lnTo>
                  <a:lnTo>
                    <a:pt x="2" y="4"/>
                  </a:lnTo>
                  <a:lnTo>
                    <a:pt x="2" y="4"/>
                  </a:lnTo>
                  <a:lnTo>
                    <a:pt x="2"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6" name="Freeform 1020"/>
            <p:cNvSpPr>
              <a:spLocks/>
            </p:cNvSpPr>
            <p:nvPr/>
          </p:nvSpPr>
          <p:spPr bwMode="auto">
            <a:xfrm>
              <a:off x="9917113" y="-1782763"/>
              <a:ext cx="38100" cy="69850"/>
            </a:xfrm>
            <a:custGeom>
              <a:avLst/>
              <a:gdLst/>
              <a:ahLst/>
              <a:cxnLst>
                <a:cxn ang="0">
                  <a:pos x="20" y="20"/>
                </a:cxn>
                <a:cxn ang="0">
                  <a:pos x="22" y="16"/>
                </a:cxn>
                <a:cxn ang="0">
                  <a:pos x="24" y="12"/>
                </a:cxn>
                <a:cxn ang="0">
                  <a:pos x="20" y="4"/>
                </a:cxn>
                <a:cxn ang="0">
                  <a:pos x="18" y="2"/>
                </a:cxn>
                <a:cxn ang="0">
                  <a:pos x="10" y="0"/>
                </a:cxn>
                <a:cxn ang="0">
                  <a:pos x="2" y="2"/>
                </a:cxn>
                <a:cxn ang="0">
                  <a:pos x="0" y="6"/>
                </a:cxn>
                <a:cxn ang="0">
                  <a:pos x="0" y="14"/>
                </a:cxn>
                <a:cxn ang="0">
                  <a:pos x="10" y="10"/>
                </a:cxn>
                <a:cxn ang="0">
                  <a:pos x="10" y="8"/>
                </a:cxn>
                <a:cxn ang="0">
                  <a:pos x="12" y="6"/>
                </a:cxn>
                <a:cxn ang="0">
                  <a:pos x="14" y="8"/>
                </a:cxn>
                <a:cxn ang="0">
                  <a:pos x="14" y="10"/>
                </a:cxn>
                <a:cxn ang="0">
                  <a:pos x="14" y="12"/>
                </a:cxn>
                <a:cxn ang="0">
                  <a:pos x="14" y="16"/>
                </a:cxn>
                <a:cxn ang="0">
                  <a:pos x="12" y="16"/>
                </a:cxn>
                <a:cxn ang="0">
                  <a:pos x="8" y="24"/>
                </a:cxn>
                <a:cxn ang="0">
                  <a:pos x="12" y="24"/>
                </a:cxn>
                <a:cxn ang="0">
                  <a:pos x="14" y="26"/>
                </a:cxn>
                <a:cxn ang="0">
                  <a:pos x="14" y="28"/>
                </a:cxn>
                <a:cxn ang="0">
                  <a:pos x="14" y="32"/>
                </a:cxn>
                <a:cxn ang="0">
                  <a:pos x="14"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8" y="2"/>
                  </a:lnTo>
                  <a:lnTo>
                    <a:pt x="10" y="0"/>
                  </a:lnTo>
                  <a:lnTo>
                    <a:pt x="10" y="0"/>
                  </a:lnTo>
                  <a:lnTo>
                    <a:pt x="6" y="0"/>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4" y="8"/>
                  </a:lnTo>
                  <a:lnTo>
                    <a:pt x="14" y="8"/>
                  </a:lnTo>
                  <a:lnTo>
                    <a:pt x="14" y="10"/>
                  </a:lnTo>
                  <a:lnTo>
                    <a:pt x="14" y="12"/>
                  </a:lnTo>
                  <a:lnTo>
                    <a:pt x="14" y="12"/>
                  </a:lnTo>
                  <a:lnTo>
                    <a:pt x="14" y="16"/>
                  </a:lnTo>
                  <a:lnTo>
                    <a:pt x="14" y="16"/>
                  </a:lnTo>
                  <a:lnTo>
                    <a:pt x="12" y="16"/>
                  </a:lnTo>
                  <a:lnTo>
                    <a:pt x="12" y="16"/>
                  </a:lnTo>
                  <a:lnTo>
                    <a:pt x="8" y="18"/>
                  </a:lnTo>
                  <a:lnTo>
                    <a:pt x="8" y="24"/>
                  </a:lnTo>
                  <a:lnTo>
                    <a:pt x="8" y="24"/>
                  </a:lnTo>
                  <a:lnTo>
                    <a:pt x="12" y="24"/>
                  </a:lnTo>
                  <a:lnTo>
                    <a:pt x="12" y="24"/>
                  </a:lnTo>
                  <a:lnTo>
                    <a:pt x="14" y="26"/>
                  </a:lnTo>
                  <a:lnTo>
                    <a:pt x="14" y="26"/>
                  </a:lnTo>
                  <a:lnTo>
                    <a:pt x="14" y="28"/>
                  </a:lnTo>
                  <a:lnTo>
                    <a:pt x="14" y="32"/>
                  </a:lnTo>
                  <a:lnTo>
                    <a:pt x="14" y="32"/>
                  </a:lnTo>
                  <a:lnTo>
                    <a:pt x="14" y="36"/>
                  </a:lnTo>
                  <a:lnTo>
                    <a:pt x="14"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7" name="Freeform 1021"/>
            <p:cNvSpPr>
              <a:spLocks/>
            </p:cNvSpPr>
            <p:nvPr/>
          </p:nvSpPr>
          <p:spPr bwMode="auto">
            <a:xfrm>
              <a:off x="9237663" y="-1779588"/>
              <a:ext cx="92075" cy="69850"/>
            </a:xfrm>
            <a:custGeom>
              <a:avLst/>
              <a:gdLst/>
              <a:ahLst/>
              <a:cxnLst>
                <a:cxn ang="0">
                  <a:pos x="0" y="44"/>
                </a:cxn>
                <a:cxn ang="0">
                  <a:pos x="12" y="44"/>
                </a:cxn>
                <a:cxn ang="0">
                  <a:pos x="12" y="24"/>
                </a:cxn>
                <a:cxn ang="0">
                  <a:pos x="22" y="24"/>
                </a:cxn>
                <a:cxn ang="0">
                  <a:pos x="22" y="44"/>
                </a:cxn>
                <a:cxn ang="0">
                  <a:pos x="22" y="44"/>
                </a:cxn>
                <a:cxn ang="0">
                  <a:pos x="36" y="44"/>
                </a:cxn>
                <a:cxn ang="0">
                  <a:pos x="36" y="24"/>
                </a:cxn>
                <a:cxn ang="0">
                  <a:pos x="46" y="24"/>
                </a:cxn>
                <a:cxn ang="0">
                  <a:pos x="46" y="44"/>
                </a:cxn>
                <a:cxn ang="0">
                  <a:pos x="46" y="44"/>
                </a:cxn>
                <a:cxn ang="0">
                  <a:pos x="58" y="44"/>
                </a:cxn>
                <a:cxn ang="0">
                  <a:pos x="58" y="0"/>
                </a:cxn>
                <a:cxn ang="0">
                  <a:pos x="58" y="0"/>
                </a:cxn>
                <a:cxn ang="0">
                  <a:pos x="0" y="0"/>
                </a:cxn>
                <a:cxn ang="0">
                  <a:pos x="0" y="44"/>
                </a:cxn>
              </a:cxnLst>
              <a:rect l="0" t="0" r="r" b="b"/>
              <a:pathLst>
                <a:path w="58" h="44">
                  <a:moveTo>
                    <a:pt x="0" y="44"/>
                  </a:moveTo>
                  <a:lnTo>
                    <a:pt x="12" y="44"/>
                  </a:lnTo>
                  <a:lnTo>
                    <a:pt x="12" y="24"/>
                  </a:lnTo>
                  <a:lnTo>
                    <a:pt x="22" y="24"/>
                  </a:lnTo>
                  <a:lnTo>
                    <a:pt x="22" y="44"/>
                  </a:lnTo>
                  <a:lnTo>
                    <a:pt x="22" y="44"/>
                  </a:lnTo>
                  <a:lnTo>
                    <a:pt x="36" y="44"/>
                  </a:lnTo>
                  <a:lnTo>
                    <a:pt x="36" y="24"/>
                  </a:lnTo>
                  <a:lnTo>
                    <a:pt x="46" y="24"/>
                  </a:lnTo>
                  <a:lnTo>
                    <a:pt x="46" y="44"/>
                  </a:lnTo>
                  <a:lnTo>
                    <a:pt x="46" y="44"/>
                  </a:lnTo>
                  <a:lnTo>
                    <a:pt x="58" y="44"/>
                  </a:lnTo>
                  <a:lnTo>
                    <a:pt x="58" y="0"/>
                  </a:lnTo>
                  <a:lnTo>
                    <a:pt x="58"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8" name="Freeform 1022"/>
            <p:cNvSpPr>
              <a:spLocks/>
            </p:cNvSpPr>
            <p:nvPr/>
          </p:nvSpPr>
          <p:spPr bwMode="auto">
            <a:xfrm>
              <a:off x="93487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09" name="Freeform 1023"/>
            <p:cNvSpPr>
              <a:spLocks/>
            </p:cNvSpPr>
            <p:nvPr/>
          </p:nvSpPr>
          <p:spPr bwMode="auto">
            <a:xfrm>
              <a:off x="9383713" y="-1779588"/>
              <a:ext cx="57150" cy="69850"/>
            </a:xfrm>
            <a:custGeom>
              <a:avLst/>
              <a:gdLst/>
              <a:ahLst/>
              <a:cxnLst>
                <a:cxn ang="0">
                  <a:pos x="24" y="24"/>
                </a:cxn>
                <a:cxn ang="0">
                  <a:pos x="14" y="24"/>
                </a:cxn>
                <a:cxn ang="0">
                  <a:pos x="14" y="0"/>
                </a:cxn>
                <a:cxn ang="0">
                  <a:pos x="14"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4" y="24"/>
                  </a:lnTo>
                  <a:lnTo>
                    <a:pt x="14" y="0"/>
                  </a:lnTo>
                  <a:lnTo>
                    <a:pt x="14"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0" name="Freeform 1024"/>
            <p:cNvSpPr>
              <a:spLocks/>
            </p:cNvSpPr>
            <p:nvPr/>
          </p:nvSpPr>
          <p:spPr bwMode="auto">
            <a:xfrm>
              <a:off x="94599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1" name="Freeform 1025"/>
            <p:cNvSpPr>
              <a:spLocks/>
            </p:cNvSpPr>
            <p:nvPr/>
          </p:nvSpPr>
          <p:spPr bwMode="auto">
            <a:xfrm>
              <a:off x="9513888" y="-1779588"/>
              <a:ext cx="76200" cy="69850"/>
            </a:xfrm>
            <a:custGeom>
              <a:avLst/>
              <a:gdLst/>
              <a:ahLst/>
              <a:cxnLst>
                <a:cxn ang="0">
                  <a:pos x="36" y="24"/>
                </a:cxn>
                <a:cxn ang="0">
                  <a:pos x="24" y="24"/>
                </a:cxn>
                <a:cxn ang="0">
                  <a:pos x="24" y="24"/>
                </a:cxn>
                <a:cxn ang="0">
                  <a:pos x="24" y="0"/>
                </a:cxn>
                <a:cxn ang="0">
                  <a:pos x="24" y="0"/>
                </a:cxn>
                <a:cxn ang="0">
                  <a:pos x="12" y="0"/>
                </a:cxn>
                <a:cxn ang="0">
                  <a:pos x="12" y="0"/>
                </a:cxn>
                <a:cxn ang="0">
                  <a:pos x="12" y="24"/>
                </a:cxn>
                <a:cxn ang="0">
                  <a:pos x="0" y="24"/>
                </a:cxn>
                <a:cxn ang="0">
                  <a:pos x="0" y="24"/>
                </a:cxn>
                <a:cxn ang="0">
                  <a:pos x="0" y="44"/>
                </a:cxn>
                <a:cxn ang="0">
                  <a:pos x="0" y="44"/>
                </a:cxn>
                <a:cxn ang="0">
                  <a:pos x="14" y="44"/>
                </a:cxn>
                <a:cxn ang="0">
                  <a:pos x="14" y="44"/>
                </a:cxn>
                <a:cxn ang="0">
                  <a:pos x="14" y="24"/>
                </a:cxn>
                <a:cxn ang="0">
                  <a:pos x="24" y="24"/>
                </a:cxn>
                <a:cxn ang="0">
                  <a:pos x="24" y="24"/>
                </a:cxn>
                <a:cxn ang="0">
                  <a:pos x="24" y="44"/>
                </a:cxn>
                <a:cxn ang="0">
                  <a:pos x="24" y="44"/>
                </a:cxn>
                <a:cxn ang="0">
                  <a:pos x="36" y="44"/>
                </a:cxn>
                <a:cxn ang="0">
                  <a:pos x="36" y="44"/>
                </a:cxn>
                <a:cxn ang="0">
                  <a:pos x="36" y="24"/>
                </a:cxn>
                <a:cxn ang="0">
                  <a:pos x="48" y="24"/>
                </a:cxn>
                <a:cxn ang="0">
                  <a:pos x="48" y="24"/>
                </a:cxn>
                <a:cxn ang="0">
                  <a:pos x="48" y="0"/>
                </a:cxn>
                <a:cxn ang="0">
                  <a:pos x="48" y="0"/>
                </a:cxn>
                <a:cxn ang="0">
                  <a:pos x="36" y="0"/>
                </a:cxn>
                <a:cxn ang="0">
                  <a:pos x="36" y="0"/>
                </a:cxn>
                <a:cxn ang="0">
                  <a:pos x="36" y="24"/>
                </a:cxn>
                <a:cxn ang="0">
                  <a:pos x="36" y="24"/>
                </a:cxn>
              </a:cxnLst>
              <a:rect l="0" t="0" r="r" b="b"/>
              <a:pathLst>
                <a:path w="48" h="44">
                  <a:moveTo>
                    <a:pt x="36" y="24"/>
                  </a:moveTo>
                  <a:lnTo>
                    <a:pt x="24" y="24"/>
                  </a:lnTo>
                  <a:lnTo>
                    <a:pt x="24" y="24"/>
                  </a:lnTo>
                  <a:lnTo>
                    <a:pt x="24" y="0"/>
                  </a:lnTo>
                  <a:lnTo>
                    <a:pt x="24" y="0"/>
                  </a:lnTo>
                  <a:lnTo>
                    <a:pt x="12" y="0"/>
                  </a:lnTo>
                  <a:lnTo>
                    <a:pt x="12" y="0"/>
                  </a:lnTo>
                  <a:lnTo>
                    <a:pt x="12" y="24"/>
                  </a:lnTo>
                  <a:lnTo>
                    <a:pt x="0" y="24"/>
                  </a:lnTo>
                  <a:lnTo>
                    <a:pt x="0" y="24"/>
                  </a:lnTo>
                  <a:lnTo>
                    <a:pt x="0" y="44"/>
                  </a:lnTo>
                  <a:lnTo>
                    <a:pt x="0" y="44"/>
                  </a:lnTo>
                  <a:lnTo>
                    <a:pt x="14" y="44"/>
                  </a:lnTo>
                  <a:lnTo>
                    <a:pt x="14" y="44"/>
                  </a:lnTo>
                  <a:lnTo>
                    <a:pt x="14" y="24"/>
                  </a:lnTo>
                  <a:lnTo>
                    <a:pt x="24" y="24"/>
                  </a:lnTo>
                  <a:lnTo>
                    <a:pt x="24" y="24"/>
                  </a:lnTo>
                  <a:lnTo>
                    <a:pt x="24" y="44"/>
                  </a:lnTo>
                  <a:lnTo>
                    <a:pt x="24" y="44"/>
                  </a:lnTo>
                  <a:lnTo>
                    <a:pt x="36" y="44"/>
                  </a:lnTo>
                  <a:lnTo>
                    <a:pt x="36" y="44"/>
                  </a:lnTo>
                  <a:lnTo>
                    <a:pt x="36" y="24"/>
                  </a:lnTo>
                  <a:lnTo>
                    <a:pt x="48" y="24"/>
                  </a:lnTo>
                  <a:lnTo>
                    <a:pt x="48" y="24"/>
                  </a:lnTo>
                  <a:lnTo>
                    <a:pt x="48" y="0"/>
                  </a:lnTo>
                  <a:lnTo>
                    <a:pt x="48" y="0"/>
                  </a:lnTo>
                  <a:lnTo>
                    <a:pt x="36" y="0"/>
                  </a:lnTo>
                  <a:lnTo>
                    <a:pt x="36" y="0"/>
                  </a:lnTo>
                  <a:lnTo>
                    <a:pt x="36" y="24"/>
                  </a:lnTo>
                  <a:lnTo>
                    <a:pt x="36"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2" name="Freeform 1026"/>
            <p:cNvSpPr>
              <a:spLocks/>
            </p:cNvSpPr>
            <p:nvPr/>
          </p:nvSpPr>
          <p:spPr bwMode="auto">
            <a:xfrm>
              <a:off x="9494838"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3" name="Freeform 1027"/>
            <p:cNvSpPr>
              <a:spLocks/>
            </p:cNvSpPr>
            <p:nvPr/>
          </p:nvSpPr>
          <p:spPr bwMode="auto">
            <a:xfrm>
              <a:off x="960596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4" name="Freeform 1028"/>
            <p:cNvSpPr>
              <a:spLocks/>
            </p:cNvSpPr>
            <p:nvPr/>
          </p:nvSpPr>
          <p:spPr bwMode="auto">
            <a:xfrm>
              <a:off x="96440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5" name="Freeform 1029"/>
            <p:cNvSpPr>
              <a:spLocks/>
            </p:cNvSpPr>
            <p:nvPr/>
          </p:nvSpPr>
          <p:spPr bwMode="auto">
            <a:xfrm>
              <a:off x="96821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6" name="Freeform 1030"/>
            <p:cNvSpPr>
              <a:spLocks/>
            </p:cNvSpPr>
            <p:nvPr/>
          </p:nvSpPr>
          <p:spPr bwMode="auto">
            <a:xfrm>
              <a:off x="9717088"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7" name="Freeform 1031"/>
            <p:cNvSpPr>
              <a:spLocks/>
            </p:cNvSpPr>
            <p:nvPr/>
          </p:nvSpPr>
          <p:spPr bwMode="auto">
            <a:xfrm>
              <a:off x="9755188" y="-1779588"/>
              <a:ext cx="57150" cy="66675"/>
            </a:xfrm>
            <a:custGeom>
              <a:avLst/>
              <a:gdLst/>
              <a:ahLst/>
              <a:cxnLst>
                <a:cxn ang="0">
                  <a:pos x="0" y="42"/>
                </a:cxn>
                <a:cxn ang="0">
                  <a:pos x="0" y="42"/>
                </a:cxn>
                <a:cxn ang="0">
                  <a:pos x="12" y="42"/>
                </a:cxn>
                <a:cxn ang="0">
                  <a:pos x="12"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2" y="42"/>
                  </a:lnTo>
                  <a:lnTo>
                    <a:pt x="12"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8" name="Freeform 1032"/>
            <p:cNvSpPr>
              <a:spLocks/>
            </p:cNvSpPr>
            <p:nvPr/>
          </p:nvSpPr>
          <p:spPr bwMode="auto">
            <a:xfrm>
              <a:off x="10063163" y="-1779588"/>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8" y="24"/>
                </a:cxn>
                <a:cxn ang="0">
                  <a:pos x="48" y="44"/>
                </a:cxn>
                <a:cxn ang="0">
                  <a:pos x="48" y="44"/>
                </a:cxn>
                <a:cxn ang="0">
                  <a:pos x="60" y="44"/>
                </a:cxn>
                <a:cxn ang="0">
                  <a:pos x="60" y="0"/>
                </a:cxn>
                <a:cxn ang="0">
                  <a:pos x="60" y="0"/>
                </a:cxn>
                <a:cxn ang="0">
                  <a:pos x="0" y="0"/>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8" y="24"/>
                  </a:lnTo>
                  <a:lnTo>
                    <a:pt x="48" y="44"/>
                  </a:lnTo>
                  <a:lnTo>
                    <a:pt x="48" y="44"/>
                  </a:lnTo>
                  <a:lnTo>
                    <a:pt x="60" y="44"/>
                  </a:lnTo>
                  <a:lnTo>
                    <a:pt x="60" y="0"/>
                  </a:lnTo>
                  <a:lnTo>
                    <a:pt x="60"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19" name="Freeform 1033"/>
            <p:cNvSpPr>
              <a:spLocks/>
            </p:cNvSpPr>
            <p:nvPr/>
          </p:nvSpPr>
          <p:spPr bwMode="auto">
            <a:xfrm>
              <a:off x="1017428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0" name="Freeform 1034"/>
            <p:cNvSpPr>
              <a:spLocks/>
            </p:cNvSpPr>
            <p:nvPr/>
          </p:nvSpPr>
          <p:spPr bwMode="auto">
            <a:xfrm>
              <a:off x="10212388" y="-1779588"/>
              <a:ext cx="57150" cy="69850"/>
            </a:xfrm>
            <a:custGeom>
              <a:avLst/>
              <a:gdLst/>
              <a:ahLst/>
              <a:cxnLst>
                <a:cxn ang="0">
                  <a:pos x="24" y="24"/>
                </a:cxn>
                <a:cxn ang="0">
                  <a:pos x="12" y="24"/>
                </a:cxn>
                <a:cxn ang="0">
                  <a:pos x="12" y="0"/>
                </a:cxn>
                <a:cxn ang="0">
                  <a:pos x="12" y="0"/>
                </a:cxn>
                <a:cxn ang="0">
                  <a:pos x="0" y="0"/>
                </a:cxn>
                <a:cxn ang="0">
                  <a:pos x="0" y="44"/>
                </a:cxn>
                <a:cxn ang="0">
                  <a:pos x="36" y="44"/>
                </a:cxn>
                <a:cxn ang="0">
                  <a:pos x="36" y="0"/>
                </a:cxn>
                <a:cxn ang="0">
                  <a:pos x="36" y="0"/>
                </a:cxn>
                <a:cxn ang="0">
                  <a:pos x="24" y="0"/>
                </a:cxn>
                <a:cxn ang="0">
                  <a:pos x="24" y="24"/>
                </a:cxn>
              </a:cxnLst>
              <a:rect l="0" t="0" r="r" b="b"/>
              <a:pathLst>
                <a:path w="36" h="44">
                  <a:moveTo>
                    <a:pt x="24" y="24"/>
                  </a:moveTo>
                  <a:lnTo>
                    <a:pt x="12" y="24"/>
                  </a:lnTo>
                  <a:lnTo>
                    <a:pt x="12" y="0"/>
                  </a:lnTo>
                  <a:lnTo>
                    <a:pt x="12" y="0"/>
                  </a:lnTo>
                  <a:lnTo>
                    <a:pt x="0" y="0"/>
                  </a:lnTo>
                  <a:lnTo>
                    <a:pt x="0" y="44"/>
                  </a:lnTo>
                  <a:lnTo>
                    <a:pt x="36" y="44"/>
                  </a:lnTo>
                  <a:lnTo>
                    <a:pt x="36" y="0"/>
                  </a:lnTo>
                  <a:lnTo>
                    <a:pt x="36" y="0"/>
                  </a:lnTo>
                  <a:lnTo>
                    <a:pt x="24" y="0"/>
                  </a:lnTo>
                  <a:lnTo>
                    <a:pt x="2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1" name="Freeform 1035"/>
            <p:cNvSpPr>
              <a:spLocks/>
            </p:cNvSpPr>
            <p:nvPr/>
          </p:nvSpPr>
          <p:spPr bwMode="auto">
            <a:xfrm>
              <a:off x="10285413"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2" name="Freeform 1036"/>
            <p:cNvSpPr>
              <a:spLocks/>
            </p:cNvSpPr>
            <p:nvPr/>
          </p:nvSpPr>
          <p:spPr bwMode="auto">
            <a:xfrm>
              <a:off x="10342563" y="-1779588"/>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3" name="Freeform 1037"/>
            <p:cNvSpPr>
              <a:spLocks/>
            </p:cNvSpPr>
            <p:nvPr/>
          </p:nvSpPr>
          <p:spPr bwMode="auto">
            <a:xfrm>
              <a:off x="10323513" y="-1779588"/>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4" name="Freeform 1038"/>
            <p:cNvSpPr>
              <a:spLocks/>
            </p:cNvSpPr>
            <p:nvPr/>
          </p:nvSpPr>
          <p:spPr bwMode="auto">
            <a:xfrm>
              <a:off x="10434638" y="-1779588"/>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5" name="Freeform 1039"/>
            <p:cNvSpPr>
              <a:spLocks/>
            </p:cNvSpPr>
            <p:nvPr/>
          </p:nvSpPr>
          <p:spPr bwMode="auto">
            <a:xfrm>
              <a:off x="10469563" y="-1779588"/>
              <a:ext cx="22225" cy="69850"/>
            </a:xfrm>
            <a:custGeom>
              <a:avLst/>
              <a:gdLst/>
              <a:ahLst/>
              <a:cxnLst>
                <a:cxn ang="0">
                  <a:pos x="0" y="44"/>
                </a:cxn>
                <a:cxn ang="0">
                  <a:pos x="0" y="44"/>
                </a:cxn>
                <a:cxn ang="0">
                  <a:pos x="14" y="44"/>
                </a:cxn>
                <a:cxn ang="0">
                  <a:pos x="14" y="44"/>
                </a:cxn>
                <a:cxn ang="0">
                  <a:pos x="14" y="0"/>
                </a:cxn>
                <a:cxn ang="0">
                  <a:pos x="14" y="0"/>
                </a:cxn>
                <a:cxn ang="0">
                  <a:pos x="0" y="0"/>
                </a:cxn>
                <a:cxn ang="0">
                  <a:pos x="0" y="0"/>
                </a:cxn>
                <a:cxn ang="0">
                  <a:pos x="0" y="44"/>
                </a:cxn>
                <a:cxn ang="0">
                  <a:pos x="0" y="44"/>
                </a:cxn>
              </a:cxnLst>
              <a:rect l="0" t="0" r="r" b="b"/>
              <a:pathLst>
                <a:path w="14" h="44">
                  <a:moveTo>
                    <a:pt x="0" y="44"/>
                  </a:moveTo>
                  <a:lnTo>
                    <a:pt x="0" y="44"/>
                  </a:lnTo>
                  <a:lnTo>
                    <a:pt x="14" y="44"/>
                  </a:lnTo>
                  <a:lnTo>
                    <a:pt x="14" y="44"/>
                  </a:lnTo>
                  <a:lnTo>
                    <a:pt x="14" y="0"/>
                  </a:lnTo>
                  <a:lnTo>
                    <a:pt x="14"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6" name="Freeform 1040"/>
            <p:cNvSpPr>
              <a:spLocks/>
            </p:cNvSpPr>
            <p:nvPr/>
          </p:nvSpPr>
          <p:spPr bwMode="auto">
            <a:xfrm>
              <a:off x="105076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7" name="Freeform 1041"/>
            <p:cNvSpPr>
              <a:spLocks/>
            </p:cNvSpPr>
            <p:nvPr/>
          </p:nvSpPr>
          <p:spPr bwMode="auto">
            <a:xfrm>
              <a:off x="10545763" y="-1779588"/>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8" name="Freeform 1042"/>
            <p:cNvSpPr>
              <a:spLocks/>
            </p:cNvSpPr>
            <p:nvPr/>
          </p:nvSpPr>
          <p:spPr bwMode="auto">
            <a:xfrm>
              <a:off x="10580688" y="-1779588"/>
              <a:ext cx="57150" cy="66675"/>
            </a:xfrm>
            <a:custGeom>
              <a:avLst/>
              <a:gdLst/>
              <a:ahLst/>
              <a:cxnLst>
                <a:cxn ang="0">
                  <a:pos x="0" y="42"/>
                </a:cxn>
                <a:cxn ang="0">
                  <a:pos x="0" y="42"/>
                </a:cxn>
                <a:cxn ang="0">
                  <a:pos x="14" y="42"/>
                </a:cxn>
                <a:cxn ang="0">
                  <a:pos x="14" y="24"/>
                </a:cxn>
                <a:cxn ang="0">
                  <a:pos x="24" y="24"/>
                </a:cxn>
                <a:cxn ang="0">
                  <a:pos x="24" y="42"/>
                </a:cxn>
                <a:cxn ang="0">
                  <a:pos x="36" y="42"/>
                </a:cxn>
                <a:cxn ang="0">
                  <a:pos x="36" y="0"/>
                </a:cxn>
                <a:cxn ang="0">
                  <a:pos x="36" y="0"/>
                </a:cxn>
                <a:cxn ang="0">
                  <a:pos x="0" y="0"/>
                </a:cxn>
                <a:cxn ang="0">
                  <a:pos x="0" y="42"/>
                </a:cxn>
              </a:cxnLst>
              <a:rect l="0" t="0" r="r" b="b"/>
              <a:pathLst>
                <a:path w="36" h="42">
                  <a:moveTo>
                    <a:pt x="0" y="42"/>
                  </a:moveTo>
                  <a:lnTo>
                    <a:pt x="0" y="42"/>
                  </a:lnTo>
                  <a:lnTo>
                    <a:pt x="14" y="42"/>
                  </a:lnTo>
                  <a:lnTo>
                    <a:pt x="14" y="24"/>
                  </a:lnTo>
                  <a:lnTo>
                    <a:pt x="24" y="24"/>
                  </a:lnTo>
                  <a:lnTo>
                    <a:pt x="24" y="42"/>
                  </a:lnTo>
                  <a:lnTo>
                    <a:pt x="36" y="42"/>
                  </a:lnTo>
                  <a:lnTo>
                    <a:pt x="36" y="0"/>
                  </a:lnTo>
                  <a:lnTo>
                    <a:pt x="36" y="0"/>
                  </a:lnTo>
                  <a:lnTo>
                    <a:pt x="0" y="0"/>
                  </a:lnTo>
                  <a:lnTo>
                    <a:pt x="0"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29" name="Freeform 1043"/>
            <p:cNvSpPr>
              <a:spLocks/>
            </p:cNvSpPr>
            <p:nvPr/>
          </p:nvSpPr>
          <p:spPr bwMode="auto">
            <a:xfrm>
              <a:off x="10298113" y="-4021138"/>
              <a:ext cx="50800" cy="47625"/>
            </a:xfrm>
            <a:custGeom>
              <a:avLst/>
              <a:gdLst/>
              <a:ahLst/>
              <a:cxnLst>
                <a:cxn ang="0">
                  <a:pos x="22" y="24"/>
                </a:cxn>
                <a:cxn ang="0">
                  <a:pos x="16" y="24"/>
                </a:cxn>
                <a:cxn ang="0">
                  <a:pos x="10" y="24"/>
                </a:cxn>
                <a:cxn ang="0">
                  <a:pos x="0" y="20"/>
                </a:cxn>
                <a:cxn ang="0">
                  <a:pos x="2" y="24"/>
                </a:cxn>
                <a:cxn ang="0">
                  <a:pos x="4" y="28"/>
                </a:cxn>
                <a:cxn ang="0">
                  <a:pos x="16" y="30"/>
                </a:cxn>
                <a:cxn ang="0">
                  <a:pos x="24" y="28"/>
                </a:cxn>
                <a:cxn ang="0">
                  <a:pos x="30" y="26"/>
                </a:cxn>
                <a:cxn ang="0">
                  <a:pos x="32" y="20"/>
                </a:cxn>
                <a:cxn ang="0">
                  <a:pos x="30" y="16"/>
                </a:cxn>
                <a:cxn ang="0">
                  <a:pos x="26" y="12"/>
                </a:cxn>
                <a:cxn ang="0">
                  <a:pos x="18" y="10"/>
                </a:cxn>
                <a:cxn ang="0">
                  <a:pos x="10" y="8"/>
                </a:cxn>
                <a:cxn ang="0">
                  <a:pos x="8" y="8"/>
                </a:cxn>
                <a:cxn ang="0">
                  <a:pos x="10" y="6"/>
                </a:cxn>
                <a:cxn ang="0">
                  <a:pos x="16" y="4"/>
                </a:cxn>
                <a:cxn ang="0">
                  <a:pos x="20" y="6"/>
                </a:cxn>
                <a:cxn ang="0">
                  <a:pos x="22" y="8"/>
                </a:cxn>
                <a:cxn ang="0">
                  <a:pos x="32" y="8"/>
                </a:cxn>
                <a:cxn ang="0">
                  <a:pos x="28" y="2"/>
                </a:cxn>
                <a:cxn ang="0">
                  <a:pos x="22" y="0"/>
                </a:cxn>
                <a:cxn ang="0">
                  <a:pos x="16" y="0"/>
                </a:cxn>
                <a:cxn ang="0">
                  <a:pos x="8" y="0"/>
                </a:cxn>
                <a:cxn ang="0">
                  <a:pos x="2" y="4"/>
                </a:cxn>
                <a:cxn ang="0">
                  <a:pos x="2" y="8"/>
                </a:cxn>
                <a:cxn ang="0">
                  <a:pos x="4" y="14"/>
                </a:cxn>
                <a:cxn ang="0">
                  <a:pos x="14" y="16"/>
                </a:cxn>
                <a:cxn ang="0">
                  <a:pos x="20" y="18"/>
                </a:cxn>
                <a:cxn ang="0">
                  <a:pos x="24" y="18"/>
                </a:cxn>
                <a:cxn ang="0">
                  <a:pos x="24" y="20"/>
                </a:cxn>
                <a:cxn ang="0">
                  <a:pos x="22" y="24"/>
                </a:cxn>
              </a:cxnLst>
              <a:rect l="0" t="0" r="r" b="b"/>
              <a:pathLst>
                <a:path w="32" h="30">
                  <a:moveTo>
                    <a:pt x="22" y="24"/>
                  </a:moveTo>
                  <a:lnTo>
                    <a:pt x="22" y="24"/>
                  </a:lnTo>
                  <a:lnTo>
                    <a:pt x="16" y="24"/>
                  </a:lnTo>
                  <a:lnTo>
                    <a:pt x="16" y="24"/>
                  </a:lnTo>
                  <a:lnTo>
                    <a:pt x="10" y="24"/>
                  </a:lnTo>
                  <a:lnTo>
                    <a:pt x="10" y="24"/>
                  </a:lnTo>
                  <a:lnTo>
                    <a:pt x="8" y="20"/>
                  </a:lnTo>
                  <a:lnTo>
                    <a:pt x="0" y="20"/>
                  </a:lnTo>
                  <a:lnTo>
                    <a:pt x="0" y="20"/>
                  </a:lnTo>
                  <a:lnTo>
                    <a:pt x="2" y="24"/>
                  </a:lnTo>
                  <a:lnTo>
                    <a:pt x="4" y="28"/>
                  </a:lnTo>
                  <a:lnTo>
                    <a:pt x="4" y="28"/>
                  </a:lnTo>
                  <a:lnTo>
                    <a:pt x="10" y="30"/>
                  </a:lnTo>
                  <a:lnTo>
                    <a:pt x="16" y="30"/>
                  </a:lnTo>
                  <a:lnTo>
                    <a:pt x="16" y="30"/>
                  </a:lnTo>
                  <a:lnTo>
                    <a:pt x="24" y="28"/>
                  </a:lnTo>
                  <a:lnTo>
                    <a:pt x="24" y="28"/>
                  </a:lnTo>
                  <a:lnTo>
                    <a:pt x="30" y="26"/>
                  </a:lnTo>
                  <a:lnTo>
                    <a:pt x="30" y="26"/>
                  </a:lnTo>
                  <a:lnTo>
                    <a:pt x="32" y="20"/>
                  </a:lnTo>
                  <a:lnTo>
                    <a:pt x="32" y="20"/>
                  </a:lnTo>
                  <a:lnTo>
                    <a:pt x="30" y="16"/>
                  </a:lnTo>
                  <a:lnTo>
                    <a:pt x="30" y="16"/>
                  </a:lnTo>
                  <a:lnTo>
                    <a:pt x="26" y="12"/>
                  </a:lnTo>
                  <a:lnTo>
                    <a:pt x="26" y="12"/>
                  </a:lnTo>
                  <a:lnTo>
                    <a:pt x="18" y="10"/>
                  </a:lnTo>
                  <a:lnTo>
                    <a:pt x="18" y="10"/>
                  </a:lnTo>
                  <a:lnTo>
                    <a:pt x="10" y="8"/>
                  </a:lnTo>
                  <a:lnTo>
                    <a:pt x="10" y="8"/>
                  </a:lnTo>
                  <a:lnTo>
                    <a:pt x="8" y="8"/>
                  </a:lnTo>
                  <a:lnTo>
                    <a:pt x="8" y="8"/>
                  </a:lnTo>
                  <a:lnTo>
                    <a:pt x="10" y="6"/>
                  </a:lnTo>
                  <a:lnTo>
                    <a:pt x="10" y="6"/>
                  </a:lnTo>
                  <a:lnTo>
                    <a:pt x="16" y="4"/>
                  </a:lnTo>
                  <a:lnTo>
                    <a:pt x="16" y="4"/>
                  </a:lnTo>
                  <a:lnTo>
                    <a:pt x="20" y="6"/>
                  </a:lnTo>
                  <a:lnTo>
                    <a:pt x="20" y="6"/>
                  </a:lnTo>
                  <a:lnTo>
                    <a:pt x="22" y="8"/>
                  </a:lnTo>
                  <a:lnTo>
                    <a:pt x="32" y="8"/>
                  </a:lnTo>
                  <a:lnTo>
                    <a:pt x="32" y="8"/>
                  </a:lnTo>
                  <a:lnTo>
                    <a:pt x="30" y="4"/>
                  </a:lnTo>
                  <a:lnTo>
                    <a:pt x="28" y="2"/>
                  </a:lnTo>
                  <a:lnTo>
                    <a:pt x="28" y="2"/>
                  </a:lnTo>
                  <a:lnTo>
                    <a:pt x="22" y="0"/>
                  </a:lnTo>
                  <a:lnTo>
                    <a:pt x="16" y="0"/>
                  </a:lnTo>
                  <a:lnTo>
                    <a:pt x="16" y="0"/>
                  </a:lnTo>
                  <a:lnTo>
                    <a:pt x="8" y="0"/>
                  </a:lnTo>
                  <a:lnTo>
                    <a:pt x="8" y="0"/>
                  </a:lnTo>
                  <a:lnTo>
                    <a:pt x="2" y="4"/>
                  </a:lnTo>
                  <a:lnTo>
                    <a:pt x="2" y="4"/>
                  </a:lnTo>
                  <a:lnTo>
                    <a:pt x="2" y="8"/>
                  </a:lnTo>
                  <a:lnTo>
                    <a:pt x="2" y="8"/>
                  </a:lnTo>
                  <a:lnTo>
                    <a:pt x="2" y="10"/>
                  </a:lnTo>
                  <a:lnTo>
                    <a:pt x="4" y="14"/>
                  </a:lnTo>
                  <a:lnTo>
                    <a:pt x="4" y="14"/>
                  </a:lnTo>
                  <a:lnTo>
                    <a:pt x="14" y="16"/>
                  </a:lnTo>
                  <a:lnTo>
                    <a:pt x="14" y="16"/>
                  </a:lnTo>
                  <a:lnTo>
                    <a:pt x="20" y="18"/>
                  </a:lnTo>
                  <a:lnTo>
                    <a:pt x="20" y="18"/>
                  </a:lnTo>
                  <a:lnTo>
                    <a:pt x="24" y="18"/>
                  </a:lnTo>
                  <a:lnTo>
                    <a:pt x="24" y="18"/>
                  </a:lnTo>
                  <a:lnTo>
                    <a:pt x="24" y="20"/>
                  </a:lnTo>
                  <a:lnTo>
                    <a:pt x="24" y="20"/>
                  </a:lnTo>
                  <a:lnTo>
                    <a:pt x="22" y="24"/>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0" name="Freeform 1044"/>
            <p:cNvSpPr>
              <a:spLocks/>
            </p:cNvSpPr>
            <p:nvPr/>
          </p:nvSpPr>
          <p:spPr bwMode="auto">
            <a:xfrm>
              <a:off x="9758363" y="-4021138"/>
              <a:ext cx="15875" cy="31750"/>
            </a:xfrm>
            <a:custGeom>
              <a:avLst/>
              <a:gdLst/>
              <a:ahLst/>
              <a:cxnLst>
                <a:cxn ang="0">
                  <a:pos x="2" y="20"/>
                </a:cxn>
                <a:cxn ang="0">
                  <a:pos x="2" y="20"/>
                </a:cxn>
                <a:cxn ang="0">
                  <a:pos x="4" y="20"/>
                </a:cxn>
                <a:cxn ang="0">
                  <a:pos x="4" y="20"/>
                </a:cxn>
                <a:cxn ang="0">
                  <a:pos x="8" y="20"/>
                </a:cxn>
                <a:cxn ang="0">
                  <a:pos x="8" y="20"/>
                </a:cxn>
                <a:cxn ang="0">
                  <a:pos x="10" y="18"/>
                </a:cxn>
                <a:cxn ang="0">
                  <a:pos x="10" y="18"/>
                </a:cxn>
                <a:cxn ang="0">
                  <a:pos x="10" y="10"/>
                </a:cxn>
                <a:cxn ang="0">
                  <a:pos x="10" y="10"/>
                </a:cxn>
                <a:cxn ang="0">
                  <a:pos x="10" y="2"/>
                </a:cxn>
                <a:cxn ang="0">
                  <a:pos x="10"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10" y="18"/>
                  </a:lnTo>
                  <a:lnTo>
                    <a:pt x="10" y="18"/>
                  </a:lnTo>
                  <a:lnTo>
                    <a:pt x="10" y="10"/>
                  </a:lnTo>
                  <a:lnTo>
                    <a:pt x="10" y="10"/>
                  </a:lnTo>
                  <a:lnTo>
                    <a:pt x="10" y="2"/>
                  </a:lnTo>
                  <a:lnTo>
                    <a:pt x="10"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1" name="Freeform 1045"/>
            <p:cNvSpPr>
              <a:spLocks/>
            </p:cNvSpPr>
            <p:nvPr/>
          </p:nvSpPr>
          <p:spPr bwMode="auto">
            <a:xfrm>
              <a:off x="10225088" y="-4014788"/>
              <a:ext cx="15875" cy="31750"/>
            </a:xfrm>
            <a:custGeom>
              <a:avLst/>
              <a:gdLst/>
              <a:ahLst/>
              <a:cxnLst>
                <a:cxn ang="0">
                  <a:pos x="4" y="20"/>
                </a:cxn>
                <a:cxn ang="0">
                  <a:pos x="4" y="20"/>
                </a:cxn>
                <a:cxn ang="0">
                  <a:pos x="6" y="20"/>
                </a:cxn>
                <a:cxn ang="0">
                  <a:pos x="6" y="20"/>
                </a:cxn>
                <a:cxn ang="0">
                  <a:pos x="8" y="20"/>
                </a:cxn>
                <a:cxn ang="0">
                  <a:pos x="8" y="20"/>
                </a:cxn>
                <a:cxn ang="0">
                  <a:pos x="10" y="16"/>
                </a:cxn>
                <a:cxn ang="0">
                  <a:pos x="10" y="16"/>
                </a:cxn>
                <a:cxn ang="0">
                  <a:pos x="10" y="10"/>
                </a:cxn>
                <a:cxn ang="0">
                  <a:pos x="10" y="10"/>
                </a:cxn>
                <a:cxn ang="0">
                  <a:pos x="10" y="2"/>
                </a:cxn>
                <a:cxn ang="0">
                  <a:pos x="10" y="2"/>
                </a:cxn>
                <a:cxn ang="0">
                  <a:pos x="8" y="0"/>
                </a:cxn>
                <a:cxn ang="0">
                  <a:pos x="8" y="0"/>
                </a:cxn>
                <a:cxn ang="0">
                  <a:pos x="6" y="0"/>
                </a:cxn>
                <a:cxn ang="0">
                  <a:pos x="6" y="0"/>
                </a:cxn>
                <a:cxn ang="0">
                  <a:pos x="4" y="0"/>
                </a:cxn>
                <a:cxn ang="0">
                  <a:pos x="4" y="0"/>
                </a:cxn>
                <a:cxn ang="0">
                  <a:pos x="2" y="2"/>
                </a:cxn>
                <a:cxn ang="0">
                  <a:pos x="2" y="2"/>
                </a:cxn>
                <a:cxn ang="0">
                  <a:pos x="0" y="10"/>
                </a:cxn>
                <a:cxn ang="0">
                  <a:pos x="0" y="10"/>
                </a:cxn>
                <a:cxn ang="0">
                  <a:pos x="2" y="16"/>
                </a:cxn>
                <a:cxn ang="0">
                  <a:pos x="2" y="16"/>
                </a:cxn>
                <a:cxn ang="0">
                  <a:pos x="4" y="20"/>
                </a:cxn>
                <a:cxn ang="0">
                  <a:pos x="4" y="20"/>
                </a:cxn>
              </a:cxnLst>
              <a:rect l="0" t="0" r="r" b="b"/>
              <a:pathLst>
                <a:path w="10" h="20">
                  <a:moveTo>
                    <a:pt x="4" y="20"/>
                  </a:moveTo>
                  <a:lnTo>
                    <a:pt x="4" y="20"/>
                  </a:lnTo>
                  <a:lnTo>
                    <a:pt x="6" y="20"/>
                  </a:lnTo>
                  <a:lnTo>
                    <a:pt x="6" y="20"/>
                  </a:lnTo>
                  <a:lnTo>
                    <a:pt x="8" y="20"/>
                  </a:lnTo>
                  <a:lnTo>
                    <a:pt x="8" y="20"/>
                  </a:lnTo>
                  <a:lnTo>
                    <a:pt x="10" y="16"/>
                  </a:lnTo>
                  <a:lnTo>
                    <a:pt x="10" y="16"/>
                  </a:lnTo>
                  <a:lnTo>
                    <a:pt x="10" y="10"/>
                  </a:lnTo>
                  <a:lnTo>
                    <a:pt x="10" y="10"/>
                  </a:lnTo>
                  <a:lnTo>
                    <a:pt x="10" y="2"/>
                  </a:lnTo>
                  <a:lnTo>
                    <a:pt x="10" y="2"/>
                  </a:lnTo>
                  <a:lnTo>
                    <a:pt x="8" y="0"/>
                  </a:lnTo>
                  <a:lnTo>
                    <a:pt x="8" y="0"/>
                  </a:lnTo>
                  <a:lnTo>
                    <a:pt x="6" y="0"/>
                  </a:lnTo>
                  <a:lnTo>
                    <a:pt x="6" y="0"/>
                  </a:lnTo>
                  <a:lnTo>
                    <a:pt x="4" y="0"/>
                  </a:lnTo>
                  <a:lnTo>
                    <a:pt x="4" y="0"/>
                  </a:lnTo>
                  <a:lnTo>
                    <a:pt x="2" y="2"/>
                  </a:lnTo>
                  <a:lnTo>
                    <a:pt x="2" y="2"/>
                  </a:lnTo>
                  <a:lnTo>
                    <a:pt x="0" y="10"/>
                  </a:lnTo>
                  <a:lnTo>
                    <a:pt x="0" y="10"/>
                  </a:lnTo>
                  <a:lnTo>
                    <a:pt x="2" y="16"/>
                  </a:lnTo>
                  <a:lnTo>
                    <a:pt x="2" y="16"/>
                  </a:lnTo>
                  <a:lnTo>
                    <a:pt x="4" y="20"/>
                  </a:lnTo>
                  <a:lnTo>
                    <a:pt x="4"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2" name="Freeform 1046"/>
            <p:cNvSpPr>
              <a:spLocks/>
            </p:cNvSpPr>
            <p:nvPr/>
          </p:nvSpPr>
          <p:spPr bwMode="auto">
            <a:xfrm>
              <a:off x="10177463" y="-4014788"/>
              <a:ext cx="15875" cy="31750"/>
            </a:xfrm>
            <a:custGeom>
              <a:avLst/>
              <a:gdLst/>
              <a:ahLst/>
              <a:cxnLst>
                <a:cxn ang="0">
                  <a:pos x="2" y="20"/>
                </a:cxn>
                <a:cxn ang="0">
                  <a:pos x="2" y="20"/>
                </a:cxn>
                <a:cxn ang="0">
                  <a:pos x="4" y="20"/>
                </a:cxn>
                <a:cxn ang="0">
                  <a:pos x="4" y="20"/>
                </a:cxn>
                <a:cxn ang="0">
                  <a:pos x="8" y="20"/>
                </a:cxn>
                <a:cxn ang="0">
                  <a:pos x="8" y="20"/>
                </a:cxn>
                <a:cxn ang="0">
                  <a:pos x="8" y="16"/>
                </a:cxn>
                <a:cxn ang="0">
                  <a:pos x="8" y="16"/>
                </a:cxn>
                <a:cxn ang="0">
                  <a:pos x="10" y="10"/>
                </a:cxn>
                <a:cxn ang="0">
                  <a:pos x="10" y="10"/>
                </a:cxn>
                <a:cxn ang="0">
                  <a:pos x="8" y="2"/>
                </a:cxn>
                <a:cxn ang="0">
                  <a:pos x="8" y="2"/>
                </a:cxn>
                <a:cxn ang="0">
                  <a:pos x="8" y="0"/>
                </a:cxn>
                <a:cxn ang="0">
                  <a:pos x="8" y="0"/>
                </a:cxn>
                <a:cxn ang="0">
                  <a:pos x="4" y="0"/>
                </a:cxn>
                <a:cxn ang="0">
                  <a:pos x="4" y="0"/>
                </a:cxn>
                <a:cxn ang="0">
                  <a:pos x="2" y="0"/>
                </a:cxn>
                <a:cxn ang="0">
                  <a:pos x="2" y="0"/>
                </a:cxn>
                <a:cxn ang="0">
                  <a:pos x="0" y="2"/>
                </a:cxn>
                <a:cxn ang="0">
                  <a:pos x="0" y="2"/>
                </a:cxn>
                <a:cxn ang="0">
                  <a:pos x="0" y="10"/>
                </a:cxn>
                <a:cxn ang="0">
                  <a:pos x="0" y="10"/>
                </a:cxn>
                <a:cxn ang="0">
                  <a:pos x="0" y="16"/>
                </a:cxn>
                <a:cxn ang="0">
                  <a:pos x="0" y="16"/>
                </a:cxn>
                <a:cxn ang="0">
                  <a:pos x="2" y="20"/>
                </a:cxn>
                <a:cxn ang="0">
                  <a:pos x="2" y="20"/>
                </a:cxn>
              </a:cxnLst>
              <a:rect l="0" t="0" r="r" b="b"/>
              <a:pathLst>
                <a:path w="10" h="20">
                  <a:moveTo>
                    <a:pt x="2" y="20"/>
                  </a:moveTo>
                  <a:lnTo>
                    <a:pt x="2" y="20"/>
                  </a:lnTo>
                  <a:lnTo>
                    <a:pt x="4" y="20"/>
                  </a:lnTo>
                  <a:lnTo>
                    <a:pt x="4" y="20"/>
                  </a:lnTo>
                  <a:lnTo>
                    <a:pt x="8" y="20"/>
                  </a:lnTo>
                  <a:lnTo>
                    <a:pt x="8" y="20"/>
                  </a:lnTo>
                  <a:lnTo>
                    <a:pt x="8" y="16"/>
                  </a:lnTo>
                  <a:lnTo>
                    <a:pt x="8" y="16"/>
                  </a:lnTo>
                  <a:lnTo>
                    <a:pt x="10" y="10"/>
                  </a:lnTo>
                  <a:lnTo>
                    <a:pt x="10" y="10"/>
                  </a:lnTo>
                  <a:lnTo>
                    <a:pt x="8" y="2"/>
                  </a:lnTo>
                  <a:lnTo>
                    <a:pt x="8" y="2"/>
                  </a:lnTo>
                  <a:lnTo>
                    <a:pt x="8" y="0"/>
                  </a:lnTo>
                  <a:lnTo>
                    <a:pt x="8" y="0"/>
                  </a:lnTo>
                  <a:lnTo>
                    <a:pt x="4" y="0"/>
                  </a:lnTo>
                  <a:lnTo>
                    <a:pt x="4" y="0"/>
                  </a:lnTo>
                  <a:lnTo>
                    <a:pt x="2" y="0"/>
                  </a:lnTo>
                  <a:lnTo>
                    <a:pt x="2" y="0"/>
                  </a:lnTo>
                  <a:lnTo>
                    <a:pt x="0" y="2"/>
                  </a:lnTo>
                  <a:lnTo>
                    <a:pt x="0" y="2"/>
                  </a:lnTo>
                  <a:lnTo>
                    <a:pt x="0" y="10"/>
                  </a:lnTo>
                  <a:lnTo>
                    <a:pt x="0" y="10"/>
                  </a:lnTo>
                  <a:lnTo>
                    <a:pt x="0" y="16"/>
                  </a:lnTo>
                  <a:lnTo>
                    <a:pt x="0" y="16"/>
                  </a:lnTo>
                  <a:lnTo>
                    <a:pt x="2" y="20"/>
                  </a:lnTo>
                  <a:lnTo>
                    <a:pt x="2" y="20"/>
                  </a:lnTo>
                  <a:close/>
                </a:path>
              </a:pathLst>
            </a:custGeom>
            <a:solidFill>
              <a:srgbClr val="212125"/>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3" name="Freeform 1047"/>
            <p:cNvSpPr>
              <a:spLocks/>
            </p:cNvSpPr>
            <p:nvPr/>
          </p:nvSpPr>
          <p:spPr bwMode="auto">
            <a:xfrm>
              <a:off x="9434513" y="-4027488"/>
              <a:ext cx="41275" cy="69850"/>
            </a:xfrm>
            <a:custGeom>
              <a:avLst/>
              <a:gdLst/>
              <a:ahLst/>
              <a:cxnLst>
                <a:cxn ang="0">
                  <a:pos x="6" y="42"/>
                </a:cxn>
                <a:cxn ang="0">
                  <a:pos x="14" y="44"/>
                </a:cxn>
                <a:cxn ang="0">
                  <a:pos x="20" y="42"/>
                </a:cxn>
                <a:cxn ang="0">
                  <a:pos x="24" y="38"/>
                </a:cxn>
                <a:cxn ang="0">
                  <a:pos x="26" y="30"/>
                </a:cxn>
                <a:cxn ang="0">
                  <a:pos x="24" y="22"/>
                </a:cxn>
                <a:cxn ang="0">
                  <a:pos x="20" y="20"/>
                </a:cxn>
                <a:cxn ang="0">
                  <a:pos x="24" y="16"/>
                </a:cxn>
                <a:cxn ang="0">
                  <a:pos x="24" y="12"/>
                </a:cxn>
                <a:cxn ang="0">
                  <a:pos x="22" y="4"/>
                </a:cxn>
                <a:cxn ang="0">
                  <a:pos x="18" y="2"/>
                </a:cxn>
                <a:cxn ang="0">
                  <a:pos x="12" y="0"/>
                </a:cxn>
                <a:cxn ang="0">
                  <a:pos x="4" y="2"/>
                </a:cxn>
                <a:cxn ang="0">
                  <a:pos x="2" y="6"/>
                </a:cxn>
                <a:cxn ang="0">
                  <a:pos x="0" y="14"/>
                </a:cxn>
                <a:cxn ang="0">
                  <a:pos x="12" y="10"/>
                </a:cxn>
                <a:cxn ang="0">
                  <a:pos x="12" y="8"/>
                </a:cxn>
                <a:cxn ang="0">
                  <a:pos x="14" y="6"/>
                </a:cxn>
                <a:cxn ang="0">
                  <a:pos x="14" y="8"/>
                </a:cxn>
                <a:cxn ang="0">
                  <a:pos x="16" y="10"/>
                </a:cxn>
                <a:cxn ang="0">
                  <a:pos x="16" y="12"/>
                </a:cxn>
                <a:cxn ang="0">
                  <a:pos x="14" y="16"/>
                </a:cxn>
                <a:cxn ang="0">
                  <a:pos x="14" y="16"/>
                </a:cxn>
                <a:cxn ang="0">
                  <a:pos x="8" y="24"/>
                </a:cxn>
                <a:cxn ang="0">
                  <a:pos x="12" y="24"/>
                </a:cxn>
                <a:cxn ang="0">
                  <a:pos x="14" y="24"/>
                </a:cxn>
                <a:cxn ang="0">
                  <a:pos x="16" y="28"/>
                </a:cxn>
                <a:cxn ang="0">
                  <a:pos x="16" y="32"/>
                </a:cxn>
                <a:cxn ang="0">
                  <a:pos x="14" y="36"/>
                </a:cxn>
                <a:cxn ang="0">
                  <a:pos x="14" y="38"/>
                </a:cxn>
                <a:cxn ang="0">
                  <a:pos x="12" y="36"/>
                </a:cxn>
                <a:cxn ang="0">
                  <a:pos x="12" y="26"/>
                </a:cxn>
                <a:cxn ang="0">
                  <a:pos x="0" y="30"/>
                </a:cxn>
                <a:cxn ang="0">
                  <a:pos x="2" y="38"/>
                </a:cxn>
                <a:cxn ang="0">
                  <a:pos x="6" y="42"/>
                </a:cxn>
              </a:cxnLst>
              <a:rect l="0" t="0" r="r" b="b"/>
              <a:pathLst>
                <a:path w="26" h="44">
                  <a:moveTo>
                    <a:pt x="6" y="42"/>
                  </a:moveTo>
                  <a:lnTo>
                    <a:pt x="6" y="42"/>
                  </a:lnTo>
                  <a:lnTo>
                    <a:pt x="14" y="44"/>
                  </a:lnTo>
                  <a:lnTo>
                    <a:pt x="14" y="44"/>
                  </a:lnTo>
                  <a:lnTo>
                    <a:pt x="20" y="42"/>
                  </a:lnTo>
                  <a:lnTo>
                    <a:pt x="20" y="42"/>
                  </a:lnTo>
                  <a:lnTo>
                    <a:pt x="24" y="38"/>
                  </a:lnTo>
                  <a:lnTo>
                    <a:pt x="24" y="38"/>
                  </a:lnTo>
                  <a:lnTo>
                    <a:pt x="26" y="30"/>
                  </a:lnTo>
                  <a:lnTo>
                    <a:pt x="26" y="30"/>
                  </a:lnTo>
                  <a:lnTo>
                    <a:pt x="24" y="22"/>
                  </a:lnTo>
                  <a:lnTo>
                    <a:pt x="24" y="22"/>
                  </a:lnTo>
                  <a:lnTo>
                    <a:pt x="20" y="20"/>
                  </a:lnTo>
                  <a:lnTo>
                    <a:pt x="20" y="20"/>
                  </a:lnTo>
                  <a:lnTo>
                    <a:pt x="24" y="16"/>
                  </a:lnTo>
                  <a:lnTo>
                    <a:pt x="24" y="16"/>
                  </a:lnTo>
                  <a:lnTo>
                    <a:pt x="24" y="12"/>
                  </a:lnTo>
                  <a:lnTo>
                    <a:pt x="24" y="12"/>
                  </a:lnTo>
                  <a:lnTo>
                    <a:pt x="24" y="6"/>
                  </a:lnTo>
                  <a:lnTo>
                    <a:pt x="22" y="4"/>
                  </a:lnTo>
                  <a:lnTo>
                    <a:pt x="22" y="4"/>
                  </a:lnTo>
                  <a:lnTo>
                    <a:pt x="18" y="2"/>
                  </a:lnTo>
                  <a:lnTo>
                    <a:pt x="12" y="0"/>
                  </a:lnTo>
                  <a:lnTo>
                    <a:pt x="12" y="0"/>
                  </a:lnTo>
                  <a:lnTo>
                    <a:pt x="8" y="0"/>
                  </a:lnTo>
                  <a:lnTo>
                    <a:pt x="4" y="2"/>
                  </a:lnTo>
                  <a:lnTo>
                    <a:pt x="4" y="2"/>
                  </a:lnTo>
                  <a:lnTo>
                    <a:pt x="2" y="6"/>
                  </a:lnTo>
                  <a:lnTo>
                    <a:pt x="0" y="10"/>
                  </a:lnTo>
                  <a:lnTo>
                    <a:pt x="0" y="14"/>
                  </a:lnTo>
                  <a:lnTo>
                    <a:pt x="12" y="14"/>
                  </a:lnTo>
                  <a:lnTo>
                    <a:pt x="12" y="10"/>
                  </a:lnTo>
                  <a:lnTo>
                    <a:pt x="12" y="10"/>
                  </a:lnTo>
                  <a:lnTo>
                    <a:pt x="12" y="8"/>
                  </a:lnTo>
                  <a:lnTo>
                    <a:pt x="12" y="8"/>
                  </a:lnTo>
                  <a:lnTo>
                    <a:pt x="14" y="6"/>
                  </a:lnTo>
                  <a:lnTo>
                    <a:pt x="14" y="6"/>
                  </a:lnTo>
                  <a:lnTo>
                    <a:pt x="14" y="8"/>
                  </a:lnTo>
                  <a:lnTo>
                    <a:pt x="14" y="8"/>
                  </a:lnTo>
                  <a:lnTo>
                    <a:pt x="16" y="10"/>
                  </a:lnTo>
                  <a:lnTo>
                    <a:pt x="16" y="12"/>
                  </a:lnTo>
                  <a:lnTo>
                    <a:pt x="16" y="12"/>
                  </a:lnTo>
                  <a:lnTo>
                    <a:pt x="14" y="16"/>
                  </a:lnTo>
                  <a:lnTo>
                    <a:pt x="14" y="16"/>
                  </a:lnTo>
                  <a:lnTo>
                    <a:pt x="14" y="16"/>
                  </a:lnTo>
                  <a:lnTo>
                    <a:pt x="14" y="16"/>
                  </a:lnTo>
                  <a:lnTo>
                    <a:pt x="8" y="18"/>
                  </a:lnTo>
                  <a:lnTo>
                    <a:pt x="8" y="24"/>
                  </a:lnTo>
                  <a:lnTo>
                    <a:pt x="8" y="24"/>
                  </a:lnTo>
                  <a:lnTo>
                    <a:pt x="12" y="24"/>
                  </a:lnTo>
                  <a:lnTo>
                    <a:pt x="12" y="24"/>
                  </a:lnTo>
                  <a:lnTo>
                    <a:pt x="14" y="24"/>
                  </a:lnTo>
                  <a:lnTo>
                    <a:pt x="14" y="24"/>
                  </a:lnTo>
                  <a:lnTo>
                    <a:pt x="16" y="28"/>
                  </a:lnTo>
                  <a:lnTo>
                    <a:pt x="16" y="32"/>
                  </a:lnTo>
                  <a:lnTo>
                    <a:pt x="16" y="32"/>
                  </a:lnTo>
                  <a:lnTo>
                    <a:pt x="14" y="36"/>
                  </a:lnTo>
                  <a:lnTo>
                    <a:pt x="14" y="36"/>
                  </a:lnTo>
                  <a:lnTo>
                    <a:pt x="14" y="38"/>
                  </a:lnTo>
                  <a:lnTo>
                    <a:pt x="14" y="38"/>
                  </a:lnTo>
                  <a:lnTo>
                    <a:pt x="12" y="36"/>
                  </a:lnTo>
                  <a:lnTo>
                    <a:pt x="12" y="36"/>
                  </a:lnTo>
                  <a:lnTo>
                    <a:pt x="12" y="32"/>
                  </a:lnTo>
                  <a:lnTo>
                    <a:pt x="12" y="26"/>
                  </a:lnTo>
                  <a:lnTo>
                    <a:pt x="0" y="26"/>
                  </a:lnTo>
                  <a:lnTo>
                    <a:pt x="0" y="30"/>
                  </a:lnTo>
                  <a:lnTo>
                    <a:pt x="0" y="30"/>
                  </a:lnTo>
                  <a:lnTo>
                    <a:pt x="2" y="38"/>
                  </a:lnTo>
                  <a:lnTo>
                    <a:pt x="2" y="38"/>
                  </a:lnTo>
                  <a:lnTo>
                    <a:pt x="6" y="42"/>
                  </a:lnTo>
                  <a:lnTo>
                    <a:pt x="6" y="42"/>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4" name="Freeform 1048"/>
            <p:cNvSpPr>
              <a:spLocks/>
            </p:cNvSpPr>
            <p:nvPr/>
          </p:nvSpPr>
          <p:spPr bwMode="auto">
            <a:xfrm>
              <a:off x="10117138" y="-4024313"/>
              <a:ext cx="28575" cy="47625"/>
            </a:xfrm>
            <a:custGeom>
              <a:avLst/>
              <a:gdLst/>
              <a:ahLst/>
              <a:cxnLst>
                <a:cxn ang="0">
                  <a:pos x="10" y="30"/>
                </a:cxn>
                <a:cxn ang="0">
                  <a:pos x="18" y="30"/>
                </a:cxn>
                <a:cxn ang="0">
                  <a:pos x="18" y="0"/>
                </a:cxn>
                <a:cxn ang="0">
                  <a:pos x="12" y="0"/>
                </a:cxn>
                <a:cxn ang="0">
                  <a:pos x="12" y="0"/>
                </a:cxn>
                <a:cxn ang="0">
                  <a:pos x="8" y="6"/>
                </a:cxn>
                <a:cxn ang="0">
                  <a:pos x="8" y="6"/>
                </a:cxn>
                <a:cxn ang="0">
                  <a:pos x="0" y="8"/>
                </a:cxn>
                <a:cxn ang="0">
                  <a:pos x="0" y="14"/>
                </a:cxn>
                <a:cxn ang="0">
                  <a:pos x="0" y="14"/>
                </a:cxn>
                <a:cxn ang="0">
                  <a:pos x="10" y="8"/>
                </a:cxn>
                <a:cxn ang="0">
                  <a:pos x="10" y="30"/>
                </a:cxn>
              </a:cxnLst>
              <a:rect l="0" t="0" r="r" b="b"/>
              <a:pathLst>
                <a:path w="18" h="30">
                  <a:moveTo>
                    <a:pt x="10" y="30"/>
                  </a:moveTo>
                  <a:lnTo>
                    <a:pt x="18" y="30"/>
                  </a:lnTo>
                  <a:lnTo>
                    <a:pt x="18" y="0"/>
                  </a:lnTo>
                  <a:lnTo>
                    <a:pt x="12" y="0"/>
                  </a:lnTo>
                  <a:lnTo>
                    <a:pt x="12" y="0"/>
                  </a:lnTo>
                  <a:lnTo>
                    <a:pt x="8" y="6"/>
                  </a:lnTo>
                  <a:lnTo>
                    <a:pt x="8" y="6"/>
                  </a:lnTo>
                  <a:lnTo>
                    <a:pt x="0" y="8"/>
                  </a:lnTo>
                  <a:lnTo>
                    <a:pt x="0" y="14"/>
                  </a:lnTo>
                  <a:lnTo>
                    <a:pt x="0" y="14"/>
                  </a:lnTo>
                  <a:lnTo>
                    <a:pt x="10" y="8"/>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5" name="Freeform 1049"/>
            <p:cNvSpPr>
              <a:spLocks noEditPoints="1"/>
            </p:cNvSpPr>
            <p:nvPr/>
          </p:nvSpPr>
          <p:spPr bwMode="auto">
            <a:xfrm>
              <a:off x="10164763" y="-402431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6" y="8"/>
                </a:cxn>
                <a:cxn ang="0">
                  <a:pos x="16" y="8"/>
                </a:cxn>
                <a:cxn ang="0">
                  <a:pos x="18" y="16"/>
                </a:cxn>
                <a:cxn ang="0">
                  <a:pos x="18" y="16"/>
                </a:cxn>
                <a:cxn ang="0">
                  <a:pos x="16" y="22"/>
                </a:cxn>
                <a:cxn ang="0">
                  <a:pos x="16" y="22"/>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6" y="8"/>
                  </a:lnTo>
                  <a:lnTo>
                    <a:pt x="16" y="8"/>
                  </a:lnTo>
                  <a:lnTo>
                    <a:pt x="18" y="16"/>
                  </a:lnTo>
                  <a:lnTo>
                    <a:pt x="18" y="16"/>
                  </a:lnTo>
                  <a:lnTo>
                    <a:pt x="16" y="22"/>
                  </a:lnTo>
                  <a:lnTo>
                    <a:pt x="16" y="22"/>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6" name="Freeform 1050"/>
            <p:cNvSpPr>
              <a:spLocks noEditPoints="1"/>
            </p:cNvSpPr>
            <p:nvPr/>
          </p:nvSpPr>
          <p:spPr bwMode="auto">
            <a:xfrm>
              <a:off x="10212388" y="-4024313"/>
              <a:ext cx="41275" cy="47625"/>
            </a:xfrm>
            <a:custGeom>
              <a:avLst/>
              <a:gdLst/>
              <a:ahLst/>
              <a:cxnLst>
                <a:cxn ang="0">
                  <a:pos x="14" y="30"/>
                </a:cxn>
                <a:cxn ang="0">
                  <a:pos x="14" y="30"/>
                </a:cxn>
                <a:cxn ang="0">
                  <a:pos x="18" y="30"/>
                </a:cxn>
                <a:cxn ang="0">
                  <a:pos x="22" y="28"/>
                </a:cxn>
                <a:cxn ang="0">
                  <a:pos x="22" y="28"/>
                </a:cxn>
                <a:cxn ang="0">
                  <a:pos x="26" y="22"/>
                </a:cxn>
                <a:cxn ang="0">
                  <a:pos x="26" y="16"/>
                </a:cxn>
                <a:cxn ang="0">
                  <a:pos x="26" y="16"/>
                </a:cxn>
                <a:cxn ang="0">
                  <a:pos x="26" y="8"/>
                </a:cxn>
                <a:cxn ang="0">
                  <a:pos x="22" y="4"/>
                </a:cxn>
                <a:cxn ang="0">
                  <a:pos x="22" y="4"/>
                </a:cxn>
                <a:cxn ang="0">
                  <a:pos x="18" y="2"/>
                </a:cxn>
                <a:cxn ang="0">
                  <a:pos x="14" y="0"/>
                </a:cxn>
                <a:cxn ang="0">
                  <a:pos x="14" y="0"/>
                </a:cxn>
                <a:cxn ang="0">
                  <a:pos x="8" y="2"/>
                </a:cxn>
                <a:cxn ang="0">
                  <a:pos x="4" y="4"/>
                </a:cxn>
                <a:cxn ang="0">
                  <a:pos x="4" y="4"/>
                </a:cxn>
                <a:cxn ang="0">
                  <a:pos x="2" y="8"/>
                </a:cxn>
                <a:cxn ang="0">
                  <a:pos x="0" y="16"/>
                </a:cxn>
                <a:cxn ang="0">
                  <a:pos x="0" y="16"/>
                </a:cxn>
                <a:cxn ang="0">
                  <a:pos x="2" y="22"/>
                </a:cxn>
                <a:cxn ang="0">
                  <a:pos x="4" y="28"/>
                </a:cxn>
                <a:cxn ang="0">
                  <a:pos x="4" y="28"/>
                </a:cxn>
                <a:cxn ang="0">
                  <a:pos x="8" y="30"/>
                </a:cxn>
                <a:cxn ang="0">
                  <a:pos x="14" y="30"/>
                </a:cxn>
                <a:cxn ang="0">
                  <a:pos x="14" y="30"/>
                </a:cxn>
                <a:cxn ang="0">
                  <a:pos x="10" y="8"/>
                </a:cxn>
                <a:cxn ang="0">
                  <a:pos x="10" y="8"/>
                </a:cxn>
                <a:cxn ang="0">
                  <a:pos x="12" y="6"/>
                </a:cxn>
                <a:cxn ang="0">
                  <a:pos x="12" y="6"/>
                </a:cxn>
                <a:cxn ang="0">
                  <a:pos x="14" y="6"/>
                </a:cxn>
                <a:cxn ang="0">
                  <a:pos x="14" y="6"/>
                </a:cxn>
                <a:cxn ang="0">
                  <a:pos x="16" y="6"/>
                </a:cxn>
                <a:cxn ang="0">
                  <a:pos x="16" y="6"/>
                </a:cxn>
                <a:cxn ang="0">
                  <a:pos x="18" y="8"/>
                </a:cxn>
                <a:cxn ang="0">
                  <a:pos x="18" y="8"/>
                </a:cxn>
                <a:cxn ang="0">
                  <a:pos x="18" y="16"/>
                </a:cxn>
                <a:cxn ang="0">
                  <a:pos x="18" y="16"/>
                </a:cxn>
                <a:cxn ang="0">
                  <a:pos x="18" y="22"/>
                </a:cxn>
                <a:cxn ang="0">
                  <a:pos x="18" y="22"/>
                </a:cxn>
                <a:cxn ang="0">
                  <a:pos x="16" y="26"/>
                </a:cxn>
                <a:cxn ang="0">
                  <a:pos x="16" y="26"/>
                </a:cxn>
                <a:cxn ang="0">
                  <a:pos x="14" y="26"/>
                </a:cxn>
                <a:cxn ang="0">
                  <a:pos x="14" y="26"/>
                </a:cxn>
                <a:cxn ang="0">
                  <a:pos x="12" y="26"/>
                </a:cxn>
                <a:cxn ang="0">
                  <a:pos x="12" y="26"/>
                </a:cxn>
                <a:cxn ang="0">
                  <a:pos x="10" y="22"/>
                </a:cxn>
                <a:cxn ang="0">
                  <a:pos x="10" y="22"/>
                </a:cxn>
                <a:cxn ang="0">
                  <a:pos x="8" y="16"/>
                </a:cxn>
                <a:cxn ang="0">
                  <a:pos x="8" y="16"/>
                </a:cxn>
                <a:cxn ang="0">
                  <a:pos x="10" y="8"/>
                </a:cxn>
                <a:cxn ang="0">
                  <a:pos x="10" y="8"/>
                </a:cxn>
              </a:cxnLst>
              <a:rect l="0" t="0" r="r" b="b"/>
              <a:pathLst>
                <a:path w="26" h="30">
                  <a:moveTo>
                    <a:pt x="14" y="30"/>
                  </a:moveTo>
                  <a:lnTo>
                    <a:pt x="14" y="30"/>
                  </a:lnTo>
                  <a:lnTo>
                    <a:pt x="18" y="30"/>
                  </a:lnTo>
                  <a:lnTo>
                    <a:pt x="22" y="28"/>
                  </a:lnTo>
                  <a:lnTo>
                    <a:pt x="22" y="28"/>
                  </a:lnTo>
                  <a:lnTo>
                    <a:pt x="26" y="22"/>
                  </a:lnTo>
                  <a:lnTo>
                    <a:pt x="26" y="16"/>
                  </a:lnTo>
                  <a:lnTo>
                    <a:pt x="26" y="16"/>
                  </a:lnTo>
                  <a:lnTo>
                    <a:pt x="26" y="8"/>
                  </a:lnTo>
                  <a:lnTo>
                    <a:pt x="22" y="4"/>
                  </a:lnTo>
                  <a:lnTo>
                    <a:pt x="22" y="4"/>
                  </a:lnTo>
                  <a:lnTo>
                    <a:pt x="18" y="2"/>
                  </a:lnTo>
                  <a:lnTo>
                    <a:pt x="14" y="0"/>
                  </a:lnTo>
                  <a:lnTo>
                    <a:pt x="14" y="0"/>
                  </a:lnTo>
                  <a:lnTo>
                    <a:pt x="8" y="2"/>
                  </a:lnTo>
                  <a:lnTo>
                    <a:pt x="4" y="4"/>
                  </a:lnTo>
                  <a:lnTo>
                    <a:pt x="4" y="4"/>
                  </a:lnTo>
                  <a:lnTo>
                    <a:pt x="2" y="8"/>
                  </a:lnTo>
                  <a:lnTo>
                    <a:pt x="0" y="16"/>
                  </a:lnTo>
                  <a:lnTo>
                    <a:pt x="0" y="16"/>
                  </a:lnTo>
                  <a:lnTo>
                    <a:pt x="2" y="22"/>
                  </a:lnTo>
                  <a:lnTo>
                    <a:pt x="4" y="28"/>
                  </a:lnTo>
                  <a:lnTo>
                    <a:pt x="4" y="28"/>
                  </a:lnTo>
                  <a:lnTo>
                    <a:pt x="8" y="30"/>
                  </a:lnTo>
                  <a:lnTo>
                    <a:pt x="14" y="30"/>
                  </a:lnTo>
                  <a:lnTo>
                    <a:pt x="14" y="30"/>
                  </a:lnTo>
                  <a:close/>
                  <a:moveTo>
                    <a:pt x="10" y="8"/>
                  </a:moveTo>
                  <a:lnTo>
                    <a:pt x="10" y="8"/>
                  </a:lnTo>
                  <a:lnTo>
                    <a:pt x="12" y="6"/>
                  </a:lnTo>
                  <a:lnTo>
                    <a:pt x="12" y="6"/>
                  </a:lnTo>
                  <a:lnTo>
                    <a:pt x="14" y="6"/>
                  </a:lnTo>
                  <a:lnTo>
                    <a:pt x="14" y="6"/>
                  </a:lnTo>
                  <a:lnTo>
                    <a:pt x="16" y="6"/>
                  </a:lnTo>
                  <a:lnTo>
                    <a:pt x="16" y="6"/>
                  </a:lnTo>
                  <a:lnTo>
                    <a:pt x="18" y="8"/>
                  </a:lnTo>
                  <a:lnTo>
                    <a:pt x="18" y="8"/>
                  </a:lnTo>
                  <a:lnTo>
                    <a:pt x="18" y="16"/>
                  </a:lnTo>
                  <a:lnTo>
                    <a:pt x="18" y="16"/>
                  </a:lnTo>
                  <a:lnTo>
                    <a:pt x="18" y="22"/>
                  </a:lnTo>
                  <a:lnTo>
                    <a:pt x="18" y="22"/>
                  </a:lnTo>
                  <a:lnTo>
                    <a:pt x="16" y="26"/>
                  </a:lnTo>
                  <a:lnTo>
                    <a:pt x="16" y="26"/>
                  </a:lnTo>
                  <a:lnTo>
                    <a:pt x="14" y="26"/>
                  </a:lnTo>
                  <a:lnTo>
                    <a:pt x="14" y="26"/>
                  </a:lnTo>
                  <a:lnTo>
                    <a:pt x="12" y="26"/>
                  </a:lnTo>
                  <a:lnTo>
                    <a:pt x="12" y="26"/>
                  </a:lnTo>
                  <a:lnTo>
                    <a:pt x="10" y="22"/>
                  </a:lnTo>
                  <a:lnTo>
                    <a:pt x="10" y="22"/>
                  </a:lnTo>
                  <a:lnTo>
                    <a:pt x="8" y="16"/>
                  </a:lnTo>
                  <a:lnTo>
                    <a:pt x="8" y="16"/>
                  </a:lnTo>
                  <a:lnTo>
                    <a:pt x="10" y="8"/>
                  </a:lnTo>
                  <a:lnTo>
                    <a:pt x="10"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7" name="Rectangle 1051"/>
            <p:cNvSpPr>
              <a:spLocks noChangeArrowheads="1"/>
            </p:cNvSpPr>
            <p:nvPr/>
          </p:nvSpPr>
          <p:spPr bwMode="auto">
            <a:xfrm>
              <a:off x="10263188" y="-3998913"/>
              <a:ext cx="25400" cy="95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8" name="Freeform 1052"/>
            <p:cNvSpPr>
              <a:spLocks/>
            </p:cNvSpPr>
            <p:nvPr/>
          </p:nvSpPr>
          <p:spPr bwMode="auto">
            <a:xfrm>
              <a:off x="8780463" y="-4024313"/>
              <a:ext cx="44450" cy="47625"/>
            </a:xfrm>
            <a:custGeom>
              <a:avLst/>
              <a:gdLst/>
              <a:ahLst/>
              <a:cxnLst>
                <a:cxn ang="0">
                  <a:pos x="28" y="24"/>
                </a:cxn>
                <a:cxn ang="0">
                  <a:pos x="8" y="24"/>
                </a:cxn>
                <a:cxn ang="0">
                  <a:pos x="8" y="0"/>
                </a:cxn>
                <a:cxn ang="0">
                  <a:pos x="0" y="0"/>
                </a:cxn>
                <a:cxn ang="0">
                  <a:pos x="0" y="30"/>
                </a:cxn>
                <a:cxn ang="0">
                  <a:pos x="28" y="30"/>
                </a:cxn>
                <a:cxn ang="0">
                  <a:pos x="28" y="24"/>
                </a:cxn>
              </a:cxnLst>
              <a:rect l="0" t="0" r="r" b="b"/>
              <a:pathLst>
                <a:path w="28" h="30">
                  <a:moveTo>
                    <a:pt x="28" y="24"/>
                  </a:moveTo>
                  <a:lnTo>
                    <a:pt x="8" y="24"/>
                  </a:lnTo>
                  <a:lnTo>
                    <a:pt x="8" y="0"/>
                  </a:lnTo>
                  <a:lnTo>
                    <a:pt x="0" y="0"/>
                  </a:lnTo>
                  <a:lnTo>
                    <a:pt x="0" y="30"/>
                  </a:lnTo>
                  <a:lnTo>
                    <a:pt x="28" y="30"/>
                  </a:lnTo>
                  <a:lnTo>
                    <a:pt x="28"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39" name="Freeform 1053"/>
            <p:cNvSpPr>
              <a:spLocks/>
            </p:cNvSpPr>
            <p:nvPr/>
          </p:nvSpPr>
          <p:spPr bwMode="auto">
            <a:xfrm>
              <a:off x="8834438" y="-4024313"/>
              <a:ext cx="63500" cy="47625"/>
            </a:xfrm>
            <a:custGeom>
              <a:avLst/>
              <a:gdLst/>
              <a:ahLst/>
              <a:cxnLst>
                <a:cxn ang="0">
                  <a:pos x="8" y="6"/>
                </a:cxn>
                <a:cxn ang="0">
                  <a:pos x="16" y="30"/>
                </a:cxn>
                <a:cxn ang="0">
                  <a:pos x="24" y="30"/>
                </a:cxn>
                <a:cxn ang="0">
                  <a:pos x="32" y="6"/>
                </a:cxn>
                <a:cxn ang="0">
                  <a:pos x="32" y="30"/>
                </a:cxn>
                <a:cxn ang="0">
                  <a:pos x="40" y="30"/>
                </a:cxn>
                <a:cxn ang="0">
                  <a:pos x="40" y="0"/>
                </a:cxn>
                <a:cxn ang="0">
                  <a:pos x="26" y="0"/>
                </a:cxn>
                <a:cxn ang="0">
                  <a:pos x="20" y="20"/>
                </a:cxn>
                <a:cxn ang="0">
                  <a:pos x="12" y="0"/>
                </a:cxn>
                <a:cxn ang="0">
                  <a:pos x="0" y="0"/>
                </a:cxn>
                <a:cxn ang="0">
                  <a:pos x="0" y="30"/>
                </a:cxn>
                <a:cxn ang="0">
                  <a:pos x="8" y="30"/>
                </a:cxn>
                <a:cxn ang="0">
                  <a:pos x="8" y="6"/>
                </a:cxn>
              </a:cxnLst>
              <a:rect l="0" t="0" r="r" b="b"/>
              <a:pathLst>
                <a:path w="40" h="30">
                  <a:moveTo>
                    <a:pt x="8" y="6"/>
                  </a:moveTo>
                  <a:lnTo>
                    <a:pt x="16" y="30"/>
                  </a:lnTo>
                  <a:lnTo>
                    <a:pt x="24" y="30"/>
                  </a:lnTo>
                  <a:lnTo>
                    <a:pt x="32" y="6"/>
                  </a:lnTo>
                  <a:lnTo>
                    <a:pt x="32" y="30"/>
                  </a:lnTo>
                  <a:lnTo>
                    <a:pt x="40" y="30"/>
                  </a:lnTo>
                  <a:lnTo>
                    <a:pt x="40" y="0"/>
                  </a:lnTo>
                  <a:lnTo>
                    <a:pt x="26" y="0"/>
                  </a:lnTo>
                  <a:lnTo>
                    <a:pt x="20" y="20"/>
                  </a:lnTo>
                  <a:lnTo>
                    <a:pt x="12" y="0"/>
                  </a:lnTo>
                  <a:lnTo>
                    <a:pt x="0" y="0"/>
                  </a:lnTo>
                  <a:lnTo>
                    <a:pt x="0" y="30"/>
                  </a:lnTo>
                  <a:lnTo>
                    <a:pt x="8" y="30"/>
                  </a:lnTo>
                  <a:lnTo>
                    <a:pt x="8" y="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0" name="Rectangle 1054"/>
            <p:cNvSpPr>
              <a:spLocks noChangeArrowheads="1"/>
            </p:cNvSpPr>
            <p:nvPr/>
          </p:nvSpPr>
          <p:spPr bwMode="auto">
            <a:xfrm>
              <a:off x="8755063" y="-4024313"/>
              <a:ext cx="12700" cy="47625"/>
            </a:xfrm>
            <a:prstGeom prst="rect">
              <a:avLst/>
            </a:prstGeom>
            <a:solidFill>
              <a:srgbClr val="FFFFFF"/>
            </a:solidFill>
            <a:ln w="9525">
              <a:noFill/>
              <a:miter lim="800000"/>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1" name="Freeform 1055"/>
            <p:cNvSpPr>
              <a:spLocks/>
            </p:cNvSpPr>
            <p:nvPr/>
          </p:nvSpPr>
          <p:spPr bwMode="auto">
            <a:xfrm>
              <a:off x="8701088" y="-4024313"/>
              <a:ext cx="44450" cy="47625"/>
            </a:xfrm>
            <a:custGeom>
              <a:avLst/>
              <a:gdLst/>
              <a:ahLst/>
              <a:cxnLst>
                <a:cxn ang="0">
                  <a:pos x="8" y="16"/>
                </a:cxn>
                <a:cxn ang="0">
                  <a:pos x="26" y="16"/>
                </a:cxn>
                <a:cxn ang="0">
                  <a:pos x="26" y="12"/>
                </a:cxn>
                <a:cxn ang="0">
                  <a:pos x="8" y="12"/>
                </a:cxn>
                <a:cxn ang="0">
                  <a:pos x="8" y="4"/>
                </a:cxn>
                <a:cxn ang="0">
                  <a:pos x="28" y="4"/>
                </a:cxn>
                <a:cxn ang="0">
                  <a:pos x="28" y="0"/>
                </a:cxn>
                <a:cxn ang="0">
                  <a:pos x="0" y="0"/>
                </a:cxn>
                <a:cxn ang="0">
                  <a:pos x="0" y="30"/>
                </a:cxn>
                <a:cxn ang="0">
                  <a:pos x="8" y="30"/>
                </a:cxn>
                <a:cxn ang="0">
                  <a:pos x="8" y="16"/>
                </a:cxn>
              </a:cxnLst>
              <a:rect l="0" t="0" r="r" b="b"/>
              <a:pathLst>
                <a:path w="28" h="30">
                  <a:moveTo>
                    <a:pt x="8" y="16"/>
                  </a:moveTo>
                  <a:lnTo>
                    <a:pt x="26" y="16"/>
                  </a:lnTo>
                  <a:lnTo>
                    <a:pt x="26" y="12"/>
                  </a:lnTo>
                  <a:lnTo>
                    <a:pt x="8" y="12"/>
                  </a:lnTo>
                  <a:lnTo>
                    <a:pt x="8" y="4"/>
                  </a:lnTo>
                  <a:lnTo>
                    <a:pt x="28" y="4"/>
                  </a:lnTo>
                  <a:lnTo>
                    <a:pt x="28" y="0"/>
                  </a:lnTo>
                  <a:lnTo>
                    <a:pt x="0" y="0"/>
                  </a:lnTo>
                  <a:lnTo>
                    <a:pt x="0" y="30"/>
                  </a:lnTo>
                  <a:lnTo>
                    <a:pt x="8" y="30"/>
                  </a:lnTo>
                  <a:lnTo>
                    <a:pt x="8" y="16"/>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2" name="Freeform 1056"/>
            <p:cNvSpPr>
              <a:spLocks/>
            </p:cNvSpPr>
            <p:nvPr/>
          </p:nvSpPr>
          <p:spPr bwMode="auto">
            <a:xfrm>
              <a:off x="9898063" y="-4030663"/>
              <a:ext cx="25400" cy="47625"/>
            </a:xfrm>
            <a:custGeom>
              <a:avLst/>
              <a:gdLst/>
              <a:ahLst/>
              <a:cxnLst>
                <a:cxn ang="0">
                  <a:pos x="10" y="30"/>
                </a:cxn>
                <a:cxn ang="0">
                  <a:pos x="16" y="30"/>
                </a:cxn>
                <a:cxn ang="0">
                  <a:pos x="16" y="0"/>
                </a:cxn>
                <a:cxn ang="0">
                  <a:pos x="10" y="0"/>
                </a:cxn>
                <a:cxn ang="0">
                  <a:pos x="10" y="0"/>
                </a:cxn>
                <a:cxn ang="0">
                  <a:pos x="6" y="6"/>
                </a:cxn>
                <a:cxn ang="0">
                  <a:pos x="6" y="6"/>
                </a:cxn>
                <a:cxn ang="0">
                  <a:pos x="0" y="8"/>
                </a:cxn>
                <a:cxn ang="0">
                  <a:pos x="0" y="14"/>
                </a:cxn>
                <a:cxn ang="0">
                  <a:pos x="0" y="14"/>
                </a:cxn>
                <a:cxn ang="0">
                  <a:pos x="10" y="10"/>
                </a:cxn>
                <a:cxn ang="0">
                  <a:pos x="10" y="30"/>
                </a:cxn>
              </a:cxnLst>
              <a:rect l="0" t="0" r="r" b="b"/>
              <a:pathLst>
                <a:path w="16" h="30">
                  <a:moveTo>
                    <a:pt x="10" y="30"/>
                  </a:moveTo>
                  <a:lnTo>
                    <a:pt x="16" y="30"/>
                  </a:lnTo>
                  <a:lnTo>
                    <a:pt x="16" y="0"/>
                  </a:lnTo>
                  <a:lnTo>
                    <a:pt x="10" y="0"/>
                  </a:lnTo>
                  <a:lnTo>
                    <a:pt x="10" y="0"/>
                  </a:lnTo>
                  <a:lnTo>
                    <a:pt x="6" y="6"/>
                  </a:lnTo>
                  <a:lnTo>
                    <a:pt x="6" y="6"/>
                  </a:lnTo>
                  <a:lnTo>
                    <a:pt x="0" y="8"/>
                  </a:lnTo>
                  <a:lnTo>
                    <a:pt x="0" y="14"/>
                  </a:lnTo>
                  <a:lnTo>
                    <a:pt x="0" y="14"/>
                  </a:lnTo>
                  <a:lnTo>
                    <a:pt x="10" y="10"/>
                  </a:lnTo>
                  <a:lnTo>
                    <a:pt x="10" y="3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3" name="Freeform 1057"/>
            <p:cNvSpPr>
              <a:spLocks noEditPoints="1"/>
            </p:cNvSpPr>
            <p:nvPr/>
          </p:nvSpPr>
          <p:spPr bwMode="auto">
            <a:xfrm>
              <a:off x="9745663" y="-4030663"/>
              <a:ext cx="41275" cy="47625"/>
            </a:xfrm>
            <a:custGeom>
              <a:avLst/>
              <a:gdLst/>
              <a:ahLst/>
              <a:cxnLst>
                <a:cxn ang="0">
                  <a:pos x="12" y="30"/>
                </a:cxn>
                <a:cxn ang="0">
                  <a:pos x="12" y="30"/>
                </a:cxn>
                <a:cxn ang="0">
                  <a:pos x="18" y="30"/>
                </a:cxn>
                <a:cxn ang="0">
                  <a:pos x="22" y="28"/>
                </a:cxn>
                <a:cxn ang="0">
                  <a:pos x="22" y="28"/>
                </a:cxn>
                <a:cxn ang="0">
                  <a:pos x="24" y="22"/>
                </a:cxn>
                <a:cxn ang="0">
                  <a:pos x="26" y="16"/>
                </a:cxn>
                <a:cxn ang="0">
                  <a:pos x="26" y="16"/>
                </a:cxn>
                <a:cxn ang="0">
                  <a:pos x="24" y="8"/>
                </a:cxn>
                <a:cxn ang="0">
                  <a:pos x="22" y="4"/>
                </a:cxn>
                <a:cxn ang="0">
                  <a:pos x="22" y="4"/>
                </a:cxn>
                <a:cxn ang="0">
                  <a:pos x="18" y="2"/>
                </a:cxn>
                <a:cxn ang="0">
                  <a:pos x="12" y="0"/>
                </a:cxn>
                <a:cxn ang="0">
                  <a:pos x="12" y="0"/>
                </a:cxn>
                <a:cxn ang="0">
                  <a:pos x="8" y="2"/>
                </a:cxn>
                <a:cxn ang="0">
                  <a:pos x="4" y="4"/>
                </a:cxn>
                <a:cxn ang="0">
                  <a:pos x="4" y="4"/>
                </a:cxn>
                <a:cxn ang="0">
                  <a:pos x="0" y="8"/>
                </a:cxn>
                <a:cxn ang="0">
                  <a:pos x="0" y="16"/>
                </a:cxn>
                <a:cxn ang="0">
                  <a:pos x="0" y="16"/>
                </a:cxn>
                <a:cxn ang="0">
                  <a:pos x="0" y="22"/>
                </a:cxn>
                <a:cxn ang="0">
                  <a:pos x="4" y="28"/>
                </a:cxn>
                <a:cxn ang="0">
                  <a:pos x="4" y="28"/>
                </a:cxn>
                <a:cxn ang="0">
                  <a:pos x="8" y="30"/>
                </a:cxn>
                <a:cxn ang="0">
                  <a:pos x="12" y="30"/>
                </a:cxn>
                <a:cxn ang="0">
                  <a:pos x="12" y="30"/>
                </a:cxn>
                <a:cxn ang="0">
                  <a:pos x="8" y="8"/>
                </a:cxn>
                <a:cxn ang="0">
                  <a:pos x="8" y="8"/>
                </a:cxn>
                <a:cxn ang="0">
                  <a:pos x="10" y="6"/>
                </a:cxn>
                <a:cxn ang="0">
                  <a:pos x="10" y="6"/>
                </a:cxn>
                <a:cxn ang="0">
                  <a:pos x="12" y="6"/>
                </a:cxn>
                <a:cxn ang="0">
                  <a:pos x="12" y="6"/>
                </a:cxn>
                <a:cxn ang="0">
                  <a:pos x="16" y="6"/>
                </a:cxn>
                <a:cxn ang="0">
                  <a:pos x="16" y="6"/>
                </a:cxn>
                <a:cxn ang="0">
                  <a:pos x="18" y="8"/>
                </a:cxn>
                <a:cxn ang="0">
                  <a:pos x="18" y="8"/>
                </a:cxn>
                <a:cxn ang="0">
                  <a:pos x="18" y="16"/>
                </a:cxn>
                <a:cxn ang="0">
                  <a:pos x="18" y="16"/>
                </a:cxn>
                <a:cxn ang="0">
                  <a:pos x="18" y="24"/>
                </a:cxn>
                <a:cxn ang="0">
                  <a:pos x="18" y="24"/>
                </a:cxn>
                <a:cxn ang="0">
                  <a:pos x="16" y="26"/>
                </a:cxn>
                <a:cxn ang="0">
                  <a:pos x="16" y="26"/>
                </a:cxn>
                <a:cxn ang="0">
                  <a:pos x="12" y="26"/>
                </a:cxn>
                <a:cxn ang="0">
                  <a:pos x="12" y="26"/>
                </a:cxn>
                <a:cxn ang="0">
                  <a:pos x="10" y="26"/>
                </a:cxn>
                <a:cxn ang="0">
                  <a:pos x="10" y="26"/>
                </a:cxn>
                <a:cxn ang="0">
                  <a:pos x="8" y="22"/>
                </a:cxn>
                <a:cxn ang="0">
                  <a:pos x="8" y="22"/>
                </a:cxn>
                <a:cxn ang="0">
                  <a:pos x="8" y="16"/>
                </a:cxn>
                <a:cxn ang="0">
                  <a:pos x="8" y="16"/>
                </a:cxn>
                <a:cxn ang="0">
                  <a:pos x="8" y="8"/>
                </a:cxn>
                <a:cxn ang="0">
                  <a:pos x="8" y="8"/>
                </a:cxn>
              </a:cxnLst>
              <a:rect l="0" t="0" r="r" b="b"/>
              <a:pathLst>
                <a:path w="26" h="30">
                  <a:moveTo>
                    <a:pt x="12" y="30"/>
                  </a:moveTo>
                  <a:lnTo>
                    <a:pt x="12" y="30"/>
                  </a:lnTo>
                  <a:lnTo>
                    <a:pt x="18" y="30"/>
                  </a:lnTo>
                  <a:lnTo>
                    <a:pt x="22" y="28"/>
                  </a:lnTo>
                  <a:lnTo>
                    <a:pt x="22" y="28"/>
                  </a:lnTo>
                  <a:lnTo>
                    <a:pt x="24" y="22"/>
                  </a:lnTo>
                  <a:lnTo>
                    <a:pt x="26" y="16"/>
                  </a:lnTo>
                  <a:lnTo>
                    <a:pt x="26" y="16"/>
                  </a:lnTo>
                  <a:lnTo>
                    <a:pt x="24" y="8"/>
                  </a:lnTo>
                  <a:lnTo>
                    <a:pt x="22" y="4"/>
                  </a:lnTo>
                  <a:lnTo>
                    <a:pt x="22" y="4"/>
                  </a:lnTo>
                  <a:lnTo>
                    <a:pt x="18" y="2"/>
                  </a:lnTo>
                  <a:lnTo>
                    <a:pt x="12" y="0"/>
                  </a:lnTo>
                  <a:lnTo>
                    <a:pt x="12" y="0"/>
                  </a:lnTo>
                  <a:lnTo>
                    <a:pt x="8" y="2"/>
                  </a:lnTo>
                  <a:lnTo>
                    <a:pt x="4" y="4"/>
                  </a:lnTo>
                  <a:lnTo>
                    <a:pt x="4" y="4"/>
                  </a:lnTo>
                  <a:lnTo>
                    <a:pt x="0" y="8"/>
                  </a:lnTo>
                  <a:lnTo>
                    <a:pt x="0" y="16"/>
                  </a:lnTo>
                  <a:lnTo>
                    <a:pt x="0" y="16"/>
                  </a:lnTo>
                  <a:lnTo>
                    <a:pt x="0" y="22"/>
                  </a:lnTo>
                  <a:lnTo>
                    <a:pt x="4" y="28"/>
                  </a:lnTo>
                  <a:lnTo>
                    <a:pt x="4" y="28"/>
                  </a:lnTo>
                  <a:lnTo>
                    <a:pt x="8" y="30"/>
                  </a:lnTo>
                  <a:lnTo>
                    <a:pt x="12" y="30"/>
                  </a:lnTo>
                  <a:lnTo>
                    <a:pt x="12" y="30"/>
                  </a:lnTo>
                  <a:close/>
                  <a:moveTo>
                    <a:pt x="8" y="8"/>
                  </a:moveTo>
                  <a:lnTo>
                    <a:pt x="8" y="8"/>
                  </a:lnTo>
                  <a:lnTo>
                    <a:pt x="10" y="6"/>
                  </a:lnTo>
                  <a:lnTo>
                    <a:pt x="10" y="6"/>
                  </a:lnTo>
                  <a:lnTo>
                    <a:pt x="12" y="6"/>
                  </a:lnTo>
                  <a:lnTo>
                    <a:pt x="12" y="6"/>
                  </a:lnTo>
                  <a:lnTo>
                    <a:pt x="16" y="6"/>
                  </a:lnTo>
                  <a:lnTo>
                    <a:pt x="16" y="6"/>
                  </a:lnTo>
                  <a:lnTo>
                    <a:pt x="18" y="8"/>
                  </a:lnTo>
                  <a:lnTo>
                    <a:pt x="18" y="8"/>
                  </a:lnTo>
                  <a:lnTo>
                    <a:pt x="18" y="16"/>
                  </a:lnTo>
                  <a:lnTo>
                    <a:pt x="18" y="16"/>
                  </a:lnTo>
                  <a:lnTo>
                    <a:pt x="18" y="24"/>
                  </a:lnTo>
                  <a:lnTo>
                    <a:pt x="18" y="24"/>
                  </a:lnTo>
                  <a:lnTo>
                    <a:pt x="16" y="26"/>
                  </a:lnTo>
                  <a:lnTo>
                    <a:pt x="16" y="26"/>
                  </a:lnTo>
                  <a:lnTo>
                    <a:pt x="12" y="26"/>
                  </a:lnTo>
                  <a:lnTo>
                    <a:pt x="12" y="26"/>
                  </a:lnTo>
                  <a:lnTo>
                    <a:pt x="10" y="26"/>
                  </a:lnTo>
                  <a:lnTo>
                    <a:pt x="10" y="26"/>
                  </a:lnTo>
                  <a:lnTo>
                    <a:pt x="8" y="22"/>
                  </a:lnTo>
                  <a:lnTo>
                    <a:pt x="8" y="22"/>
                  </a:lnTo>
                  <a:lnTo>
                    <a:pt x="8" y="16"/>
                  </a:lnTo>
                  <a:lnTo>
                    <a:pt x="8" y="16"/>
                  </a:lnTo>
                  <a:lnTo>
                    <a:pt x="8" y="8"/>
                  </a:lnTo>
                  <a:lnTo>
                    <a:pt x="8" y="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4" name="Freeform 1058"/>
            <p:cNvSpPr>
              <a:spLocks/>
            </p:cNvSpPr>
            <p:nvPr/>
          </p:nvSpPr>
          <p:spPr bwMode="auto">
            <a:xfrm>
              <a:off x="9844088" y="-4027488"/>
              <a:ext cx="44450" cy="44450"/>
            </a:xfrm>
            <a:custGeom>
              <a:avLst/>
              <a:gdLst/>
              <a:ahLst/>
              <a:cxnLst>
                <a:cxn ang="0">
                  <a:pos x="14" y="24"/>
                </a:cxn>
                <a:cxn ang="0">
                  <a:pos x="14" y="24"/>
                </a:cxn>
                <a:cxn ang="0">
                  <a:pos x="10" y="24"/>
                </a:cxn>
                <a:cxn ang="0">
                  <a:pos x="10" y="24"/>
                </a:cxn>
                <a:cxn ang="0">
                  <a:pos x="8" y="20"/>
                </a:cxn>
                <a:cxn ang="0">
                  <a:pos x="0" y="20"/>
                </a:cxn>
                <a:cxn ang="0">
                  <a:pos x="0" y="20"/>
                </a:cxn>
                <a:cxn ang="0">
                  <a:pos x="2" y="24"/>
                </a:cxn>
                <a:cxn ang="0">
                  <a:pos x="4" y="26"/>
                </a:cxn>
                <a:cxn ang="0">
                  <a:pos x="4" y="26"/>
                </a:cxn>
                <a:cxn ang="0">
                  <a:pos x="8" y="28"/>
                </a:cxn>
                <a:cxn ang="0">
                  <a:pos x="14" y="28"/>
                </a:cxn>
                <a:cxn ang="0">
                  <a:pos x="14" y="28"/>
                </a:cxn>
                <a:cxn ang="0">
                  <a:pos x="20" y="28"/>
                </a:cxn>
                <a:cxn ang="0">
                  <a:pos x="24" y="24"/>
                </a:cxn>
                <a:cxn ang="0">
                  <a:pos x="24" y="24"/>
                </a:cxn>
                <a:cxn ang="0">
                  <a:pos x="26" y="22"/>
                </a:cxn>
                <a:cxn ang="0">
                  <a:pos x="28" y="18"/>
                </a:cxn>
                <a:cxn ang="0">
                  <a:pos x="28" y="18"/>
                </a:cxn>
                <a:cxn ang="0">
                  <a:pos x="26" y="14"/>
                </a:cxn>
                <a:cxn ang="0">
                  <a:pos x="24" y="12"/>
                </a:cxn>
                <a:cxn ang="0">
                  <a:pos x="24" y="12"/>
                </a:cxn>
                <a:cxn ang="0">
                  <a:pos x="20" y="10"/>
                </a:cxn>
                <a:cxn ang="0">
                  <a:pos x="14" y="8"/>
                </a:cxn>
                <a:cxn ang="0">
                  <a:pos x="14" y="8"/>
                </a:cxn>
                <a:cxn ang="0">
                  <a:pos x="10" y="10"/>
                </a:cxn>
                <a:cxn ang="0">
                  <a:pos x="10" y="4"/>
                </a:cxn>
                <a:cxn ang="0">
                  <a:pos x="26" y="4"/>
                </a:cxn>
                <a:cxn ang="0">
                  <a:pos x="26" y="0"/>
                </a:cxn>
                <a:cxn ang="0">
                  <a:pos x="6" y="0"/>
                </a:cxn>
                <a:cxn ang="0">
                  <a:pos x="2" y="14"/>
                </a:cxn>
                <a:cxn ang="0">
                  <a:pos x="8" y="16"/>
                </a:cxn>
                <a:cxn ang="0">
                  <a:pos x="8" y="16"/>
                </a:cxn>
                <a:cxn ang="0">
                  <a:pos x="14" y="14"/>
                </a:cxn>
                <a:cxn ang="0">
                  <a:pos x="14" y="14"/>
                </a:cxn>
                <a:cxn ang="0">
                  <a:pos x="18" y="14"/>
                </a:cxn>
                <a:cxn ang="0">
                  <a:pos x="18" y="14"/>
                </a:cxn>
                <a:cxn ang="0">
                  <a:pos x="20" y="18"/>
                </a:cxn>
                <a:cxn ang="0">
                  <a:pos x="20" y="18"/>
                </a:cxn>
                <a:cxn ang="0">
                  <a:pos x="18" y="22"/>
                </a:cxn>
                <a:cxn ang="0">
                  <a:pos x="18" y="22"/>
                </a:cxn>
                <a:cxn ang="0">
                  <a:pos x="14" y="24"/>
                </a:cxn>
                <a:cxn ang="0">
                  <a:pos x="14" y="24"/>
                </a:cxn>
              </a:cxnLst>
              <a:rect l="0" t="0" r="r" b="b"/>
              <a:pathLst>
                <a:path w="28" h="28">
                  <a:moveTo>
                    <a:pt x="14" y="24"/>
                  </a:moveTo>
                  <a:lnTo>
                    <a:pt x="14" y="24"/>
                  </a:lnTo>
                  <a:lnTo>
                    <a:pt x="10" y="24"/>
                  </a:lnTo>
                  <a:lnTo>
                    <a:pt x="10" y="24"/>
                  </a:lnTo>
                  <a:lnTo>
                    <a:pt x="8" y="20"/>
                  </a:lnTo>
                  <a:lnTo>
                    <a:pt x="0" y="20"/>
                  </a:lnTo>
                  <a:lnTo>
                    <a:pt x="0" y="20"/>
                  </a:lnTo>
                  <a:lnTo>
                    <a:pt x="2" y="24"/>
                  </a:lnTo>
                  <a:lnTo>
                    <a:pt x="4" y="26"/>
                  </a:lnTo>
                  <a:lnTo>
                    <a:pt x="4" y="26"/>
                  </a:lnTo>
                  <a:lnTo>
                    <a:pt x="8" y="28"/>
                  </a:lnTo>
                  <a:lnTo>
                    <a:pt x="14" y="28"/>
                  </a:lnTo>
                  <a:lnTo>
                    <a:pt x="14" y="28"/>
                  </a:lnTo>
                  <a:lnTo>
                    <a:pt x="20" y="28"/>
                  </a:lnTo>
                  <a:lnTo>
                    <a:pt x="24" y="24"/>
                  </a:lnTo>
                  <a:lnTo>
                    <a:pt x="24" y="24"/>
                  </a:lnTo>
                  <a:lnTo>
                    <a:pt x="26" y="22"/>
                  </a:lnTo>
                  <a:lnTo>
                    <a:pt x="28" y="18"/>
                  </a:lnTo>
                  <a:lnTo>
                    <a:pt x="28" y="18"/>
                  </a:lnTo>
                  <a:lnTo>
                    <a:pt x="26" y="14"/>
                  </a:lnTo>
                  <a:lnTo>
                    <a:pt x="24" y="12"/>
                  </a:lnTo>
                  <a:lnTo>
                    <a:pt x="24" y="12"/>
                  </a:lnTo>
                  <a:lnTo>
                    <a:pt x="20" y="10"/>
                  </a:lnTo>
                  <a:lnTo>
                    <a:pt x="14" y="8"/>
                  </a:lnTo>
                  <a:lnTo>
                    <a:pt x="14" y="8"/>
                  </a:lnTo>
                  <a:lnTo>
                    <a:pt x="10" y="10"/>
                  </a:lnTo>
                  <a:lnTo>
                    <a:pt x="10" y="4"/>
                  </a:lnTo>
                  <a:lnTo>
                    <a:pt x="26" y="4"/>
                  </a:lnTo>
                  <a:lnTo>
                    <a:pt x="26" y="0"/>
                  </a:lnTo>
                  <a:lnTo>
                    <a:pt x="6" y="0"/>
                  </a:lnTo>
                  <a:lnTo>
                    <a:pt x="2" y="14"/>
                  </a:lnTo>
                  <a:lnTo>
                    <a:pt x="8" y="16"/>
                  </a:lnTo>
                  <a:lnTo>
                    <a:pt x="8" y="16"/>
                  </a:lnTo>
                  <a:lnTo>
                    <a:pt x="14" y="14"/>
                  </a:lnTo>
                  <a:lnTo>
                    <a:pt x="14" y="14"/>
                  </a:lnTo>
                  <a:lnTo>
                    <a:pt x="18" y="14"/>
                  </a:lnTo>
                  <a:lnTo>
                    <a:pt x="18" y="14"/>
                  </a:lnTo>
                  <a:lnTo>
                    <a:pt x="20" y="18"/>
                  </a:lnTo>
                  <a:lnTo>
                    <a:pt x="20" y="18"/>
                  </a:lnTo>
                  <a:lnTo>
                    <a:pt x="18" y="22"/>
                  </a:lnTo>
                  <a:lnTo>
                    <a:pt x="18" y="22"/>
                  </a:lnTo>
                  <a:lnTo>
                    <a:pt x="14" y="24"/>
                  </a:lnTo>
                  <a:lnTo>
                    <a:pt x="1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5" name="Freeform 1059"/>
            <p:cNvSpPr>
              <a:spLocks/>
            </p:cNvSpPr>
            <p:nvPr/>
          </p:nvSpPr>
          <p:spPr bwMode="auto">
            <a:xfrm>
              <a:off x="9793288" y="-4030663"/>
              <a:ext cx="41275" cy="47625"/>
            </a:xfrm>
            <a:custGeom>
              <a:avLst/>
              <a:gdLst/>
              <a:ahLst/>
              <a:cxnLst>
                <a:cxn ang="0">
                  <a:pos x="12" y="18"/>
                </a:cxn>
                <a:cxn ang="0">
                  <a:pos x="12" y="18"/>
                </a:cxn>
                <a:cxn ang="0">
                  <a:pos x="2" y="24"/>
                </a:cxn>
                <a:cxn ang="0">
                  <a:pos x="2" y="24"/>
                </a:cxn>
                <a:cxn ang="0">
                  <a:pos x="0" y="30"/>
                </a:cxn>
                <a:cxn ang="0">
                  <a:pos x="26" y="30"/>
                </a:cxn>
                <a:cxn ang="0">
                  <a:pos x="26" y="26"/>
                </a:cxn>
                <a:cxn ang="0">
                  <a:pos x="12" y="26"/>
                </a:cxn>
                <a:cxn ang="0">
                  <a:pos x="12" y="26"/>
                </a:cxn>
                <a:cxn ang="0">
                  <a:pos x="14" y="24"/>
                </a:cxn>
                <a:cxn ang="0">
                  <a:pos x="14" y="24"/>
                </a:cxn>
                <a:cxn ang="0">
                  <a:pos x="18" y="20"/>
                </a:cxn>
                <a:cxn ang="0">
                  <a:pos x="18" y="20"/>
                </a:cxn>
                <a:cxn ang="0">
                  <a:pos x="22" y="16"/>
                </a:cxn>
                <a:cxn ang="0">
                  <a:pos x="22" y="16"/>
                </a:cxn>
                <a:cxn ang="0">
                  <a:pos x="26" y="12"/>
                </a:cxn>
                <a:cxn ang="0">
                  <a:pos x="26" y="12"/>
                </a:cxn>
                <a:cxn ang="0">
                  <a:pos x="26" y="8"/>
                </a:cxn>
                <a:cxn ang="0">
                  <a:pos x="26" y="8"/>
                </a:cxn>
                <a:cxn ang="0">
                  <a:pos x="26" y="6"/>
                </a:cxn>
                <a:cxn ang="0">
                  <a:pos x="24" y="4"/>
                </a:cxn>
                <a:cxn ang="0">
                  <a:pos x="24" y="4"/>
                </a:cxn>
                <a:cxn ang="0">
                  <a:pos x="20" y="2"/>
                </a:cxn>
                <a:cxn ang="0">
                  <a:pos x="14" y="0"/>
                </a:cxn>
                <a:cxn ang="0">
                  <a:pos x="14" y="0"/>
                </a:cxn>
                <a:cxn ang="0">
                  <a:pos x="6" y="2"/>
                </a:cxn>
                <a:cxn ang="0">
                  <a:pos x="6" y="2"/>
                </a:cxn>
                <a:cxn ang="0">
                  <a:pos x="2" y="6"/>
                </a:cxn>
                <a:cxn ang="0">
                  <a:pos x="0" y="10"/>
                </a:cxn>
                <a:cxn ang="0">
                  <a:pos x="8" y="10"/>
                </a:cxn>
                <a:cxn ang="0">
                  <a:pos x="8" y="10"/>
                </a:cxn>
                <a:cxn ang="0">
                  <a:pos x="10" y="6"/>
                </a:cxn>
                <a:cxn ang="0">
                  <a:pos x="10" y="6"/>
                </a:cxn>
                <a:cxn ang="0">
                  <a:pos x="14" y="6"/>
                </a:cxn>
                <a:cxn ang="0">
                  <a:pos x="14" y="6"/>
                </a:cxn>
                <a:cxn ang="0">
                  <a:pos x="18" y="6"/>
                </a:cxn>
                <a:cxn ang="0">
                  <a:pos x="18" y="6"/>
                </a:cxn>
                <a:cxn ang="0">
                  <a:pos x="20" y="10"/>
                </a:cxn>
                <a:cxn ang="0">
                  <a:pos x="20" y="10"/>
                </a:cxn>
                <a:cxn ang="0">
                  <a:pos x="18" y="12"/>
                </a:cxn>
                <a:cxn ang="0">
                  <a:pos x="18" y="12"/>
                </a:cxn>
                <a:cxn ang="0">
                  <a:pos x="12" y="18"/>
                </a:cxn>
                <a:cxn ang="0">
                  <a:pos x="12" y="18"/>
                </a:cxn>
              </a:cxnLst>
              <a:rect l="0" t="0" r="r" b="b"/>
              <a:pathLst>
                <a:path w="26" h="30">
                  <a:moveTo>
                    <a:pt x="12" y="18"/>
                  </a:moveTo>
                  <a:lnTo>
                    <a:pt x="12" y="18"/>
                  </a:lnTo>
                  <a:lnTo>
                    <a:pt x="2" y="24"/>
                  </a:lnTo>
                  <a:lnTo>
                    <a:pt x="2" y="24"/>
                  </a:lnTo>
                  <a:lnTo>
                    <a:pt x="0" y="30"/>
                  </a:lnTo>
                  <a:lnTo>
                    <a:pt x="26" y="30"/>
                  </a:lnTo>
                  <a:lnTo>
                    <a:pt x="26" y="26"/>
                  </a:lnTo>
                  <a:lnTo>
                    <a:pt x="12" y="26"/>
                  </a:lnTo>
                  <a:lnTo>
                    <a:pt x="12" y="26"/>
                  </a:lnTo>
                  <a:lnTo>
                    <a:pt x="14" y="24"/>
                  </a:lnTo>
                  <a:lnTo>
                    <a:pt x="14" y="24"/>
                  </a:lnTo>
                  <a:lnTo>
                    <a:pt x="18" y="20"/>
                  </a:lnTo>
                  <a:lnTo>
                    <a:pt x="18" y="20"/>
                  </a:lnTo>
                  <a:lnTo>
                    <a:pt x="22" y="16"/>
                  </a:lnTo>
                  <a:lnTo>
                    <a:pt x="22" y="16"/>
                  </a:lnTo>
                  <a:lnTo>
                    <a:pt x="26" y="12"/>
                  </a:lnTo>
                  <a:lnTo>
                    <a:pt x="26" y="12"/>
                  </a:lnTo>
                  <a:lnTo>
                    <a:pt x="26" y="8"/>
                  </a:lnTo>
                  <a:lnTo>
                    <a:pt x="26" y="8"/>
                  </a:lnTo>
                  <a:lnTo>
                    <a:pt x="26" y="6"/>
                  </a:lnTo>
                  <a:lnTo>
                    <a:pt x="24" y="4"/>
                  </a:lnTo>
                  <a:lnTo>
                    <a:pt x="24" y="4"/>
                  </a:lnTo>
                  <a:lnTo>
                    <a:pt x="20" y="2"/>
                  </a:lnTo>
                  <a:lnTo>
                    <a:pt x="14" y="0"/>
                  </a:lnTo>
                  <a:lnTo>
                    <a:pt x="14" y="0"/>
                  </a:lnTo>
                  <a:lnTo>
                    <a:pt x="6" y="2"/>
                  </a:lnTo>
                  <a:lnTo>
                    <a:pt x="6" y="2"/>
                  </a:lnTo>
                  <a:lnTo>
                    <a:pt x="2" y="6"/>
                  </a:lnTo>
                  <a:lnTo>
                    <a:pt x="0" y="10"/>
                  </a:lnTo>
                  <a:lnTo>
                    <a:pt x="8" y="10"/>
                  </a:lnTo>
                  <a:lnTo>
                    <a:pt x="8" y="10"/>
                  </a:lnTo>
                  <a:lnTo>
                    <a:pt x="10" y="6"/>
                  </a:lnTo>
                  <a:lnTo>
                    <a:pt x="10" y="6"/>
                  </a:lnTo>
                  <a:lnTo>
                    <a:pt x="14" y="6"/>
                  </a:lnTo>
                  <a:lnTo>
                    <a:pt x="14" y="6"/>
                  </a:lnTo>
                  <a:lnTo>
                    <a:pt x="18" y="6"/>
                  </a:lnTo>
                  <a:lnTo>
                    <a:pt x="18" y="6"/>
                  </a:lnTo>
                  <a:lnTo>
                    <a:pt x="20" y="10"/>
                  </a:lnTo>
                  <a:lnTo>
                    <a:pt x="20" y="10"/>
                  </a:lnTo>
                  <a:lnTo>
                    <a:pt x="18" y="12"/>
                  </a:lnTo>
                  <a:lnTo>
                    <a:pt x="18" y="12"/>
                  </a:lnTo>
                  <a:lnTo>
                    <a:pt x="12" y="18"/>
                  </a:lnTo>
                  <a:lnTo>
                    <a:pt x="12" y="18"/>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6" name="Freeform 1060"/>
            <p:cNvSpPr>
              <a:spLocks/>
            </p:cNvSpPr>
            <p:nvPr/>
          </p:nvSpPr>
          <p:spPr bwMode="auto">
            <a:xfrm>
              <a:off x="8961438" y="-1744663"/>
              <a:ext cx="82550" cy="47625"/>
            </a:xfrm>
            <a:custGeom>
              <a:avLst/>
              <a:gdLst/>
              <a:ahLst/>
              <a:cxnLst>
                <a:cxn ang="0">
                  <a:pos x="0" y="0"/>
                </a:cxn>
                <a:cxn ang="0">
                  <a:pos x="0" y="14"/>
                </a:cxn>
                <a:cxn ang="0">
                  <a:pos x="0" y="30"/>
                </a:cxn>
                <a:cxn ang="0">
                  <a:pos x="26" y="22"/>
                </a:cxn>
                <a:cxn ang="0">
                  <a:pos x="52" y="14"/>
                </a:cxn>
                <a:cxn ang="0">
                  <a:pos x="26" y="8"/>
                </a:cxn>
                <a:cxn ang="0">
                  <a:pos x="0" y="0"/>
                </a:cxn>
              </a:cxnLst>
              <a:rect l="0" t="0" r="r" b="b"/>
              <a:pathLst>
                <a:path w="52" h="30">
                  <a:moveTo>
                    <a:pt x="0" y="0"/>
                  </a:moveTo>
                  <a:lnTo>
                    <a:pt x="0" y="14"/>
                  </a:lnTo>
                  <a:lnTo>
                    <a:pt x="0" y="30"/>
                  </a:lnTo>
                  <a:lnTo>
                    <a:pt x="26" y="22"/>
                  </a:lnTo>
                  <a:lnTo>
                    <a:pt x="52" y="14"/>
                  </a:lnTo>
                  <a:lnTo>
                    <a:pt x="26" y="8"/>
                  </a:lnTo>
                  <a:lnTo>
                    <a:pt x="0"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7" name="Freeform 1061"/>
            <p:cNvSpPr>
              <a:spLocks/>
            </p:cNvSpPr>
            <p:nvPr/>
          </p:nvSpPr>
          <p:spPr bwMode="auto">
            <a:xfrm>
              <a:off x="9024938" y="-1779588"/>
              <a:ext cx="31750" cy="47625"/>
            </a:xfrm>
            <a:custGeom>
              <a:avLst/>
              <a:gdLst/>
              <a:ahLst/>
              <a:cxnLst>
                <a:cxn ang="0">
                  <a:pos x="14" y="14"/>
                </a:cxn>
                <a:cxn ang="0">
                  <a:pos x="14" y="14"/>
                </a:cxn>
                <a:cxn ang="0">
                  <a:pos x="16" y="10"/>
                </a:cxn>
                <a:cxn ang="0">
                  <a:pos x="18" y="8"/>
                </a:cxn>
                <a:cxn ang="0">
                  <a:pos x="18" y="8"/>
                </a:cxn>
                <a:cxn ang="0">
                  <a:pos x="16" y="2"/>
                </a:cxn>
                <a:cxn ang="0">
                  <a:pos x="16" y="2"/>
                </a:cxn>
                <a:cxn ang="0">
                  <a:pos x="14" y="0"/>
                </a:cxn>
                <a:cxn ang="0">
                  <a:pos x="10" y="0"/>
                </a:cxn>
                <a:cxn ang="0">
                  <a:pos x="10" y="0"/>
                </a:cxn>
                <a:cxn ang="0">
                  <a:pos x="6" y="2"/>
                </a:cxn>
                <a:cxn ang="0">
                  <a:pos x="6" y="2"/>
                </a:cxn>
                <a:cxn ang="0">
                  <a:pos x="2" y="4"/>
                </a:cxn>
                <a:cxn ang="0">
                  <a:pos x="2" y="4"/>
                </a:cxn>
                <a:cxn ang="0">
                  <a:pos x="0" y="8"/>
                </a:cxn>
                <a:cxn ang="0">
                  <a:pos x="6" y="8"/>
                </a:cxn>
                <a:cxn ang="0">
                  <a:pos x="6" y="8"/>
                </a:cxn>
                <a:cxn ang="0">
                  <a:pos x="8" y="6"/>
                </a:cxn>
                <a:cxn ang="0">
                  <a:pos x="8" y="6"/>
                </a:cxn>
                <a:cxn ang="0">
                  <a:pos x="10" y="4"/>
                </a:cxn>
                <a:cxn ang="0">
                  <a:pos x="10" y="4"/>
                </a:cxn>
                <a:cxn ang="0">
                  <a:pos x="12" y="6"/>
                </a:cxn>
                <a:cxn ang="0">
                  <a:pos x="12" y="6"/>
                </a:cxn>
                <a:cxn ang="0">
                  <a:pos x="12" y="8"/>
                </a:cxn>
                <a:cxn ang="0">
                  <a:pos x="12" y="8"/>
                </a:cxn>
                <a:cxn ang="0">
                  <a:pos x="12" y="10"/>
                </a:cxn>
                <a:cxn ang="0">
                  <a:pos x="12" y="10"/>
                </a:cxn>
                <a:cxn ang="0">
                  <a:pos x="8" y="12"/>
                </a:cxn>
                <a:cxn ang="0">
                  <a:pos x="8" y="16"/>
                </a:cxn>
                <a:cxn ang="0">
                  <a:pos x="8" y="16"/>
                </a:cxn>
                <a:cxn ang="0">
                  <a:pos x="10" y="16"/>
                </a:cxn>
                <a:cxn ang="0">
                  <a:pos x="10" y="16"/>
                </a:cxn>
                <a:cxn ang="0">
                  <a:pos x="12" y="16"/>
                </a:cxn>
                <a:cxn ang="0">
                  <a:pos x="12" y="16"/>
                </a:cxn>
                <a:cxn ang="0">
                  <a:pos x="14" y="20"/>
                </a:cxn>
                <a:cxn ang="0">
                  <a:pos x="14" y="20"/>
                </a:cxn>
                <a:cxn ang="0">
                  <a:pos x="12" y="24"/>
                </a:cxn>
                <a:cxn ang="0">
                  <a:pos x="12" y="24"/>
                </a:cxn>
                <a:cxn ang="0">
                  <a:pos x="10" y="24"/>
                </a:cxn>
                <a:cxn ang="0">
                  <a:pos x="10" y="24"/>
                </a:cxn>
                <a:cxn ang="0">
                  <a:pos x="8" y="24"/>
                </a:cxn>
                <a:cxn ang="0">
                  <a:pos x="8" y="24"/>
                </a:cxn>
                <a:cxn ang="0">
                  <a:pos x="6" y="20"/>
                </a:cxn>
                <a:cxn ang="0">
                  <a:pos x="0" y="22"/>
                </a:cxn>
                <a:cxn ang="0">
                  <a:pos x="0" y="22"/>
                </a:cxn>
                <a:cxn ang="0">
                  <a:pos x="2" y="24"/>
                </a:cxn>
                <a:cxn ang="0">
                  <a:pos x="4" y="28"/>
                </a:cxn>
                <a:cxn ang="0">
                  <a:pos x="4" y="28"/>
                </a:cxn>
                <a:cxn ang="0">
                  <a:pos x="6" y="28"/>
                </a:cxn>
                <a:cxn ang="0">
                  <a:pos x="10" y="30"/>
                </a:cxn>
                <a:cxn ang="0">
                  <a:pos x="10" y="30"/>
                </a:cxn>
                <a:cxn ang="0">
                  <a:pos x="14" y="28"/>
                </a:cxn>
                <a:cxn ang="0">
                  <a:pos x="16" y="26"/>
                </a:cxn>
                <a:cxn ang="0">
                  <a:pos x="16" y="26"/>
                </a:cxn>
                <a:cxn ang="0">
                  <a:pos x="18" y="24"/>
                </a:cxn>
                <a:cxn ang="0">
                  <a:pos x="20" y="20"/>
                </a:cxn>
                <a:cxn ang="0">
                  <a:pos x="20" y="20"/>
                </a:cxn>
                <a:cxn ang="0">
                  <a:pos x="18" y="16"/>
                </a:cxn>
                <a:cxn ang="0">
                  <a:pos x="18" y="16"/>
                </a:cxn>
                <a:cxn ang="0">
                  <a:pos x="14" y="14"/>
                </a:cxn>
                <a:cxn ang="0">
                  <a:pos x="14" y="14"/>
                </a:cxn>
              </a:cxnLst>
              <a:rect l="0" t="0" r="r" b="b"/>
              <a:pathLst>
                <a:path w="20" h="30">
                  <a:moveTo>
                    <a:pt x="14" y="14"/>
                  </a:moveTo>
                  <a:lnTo>
                    <a:pt x="14" y="14"/>
                  </a:lnTo>
                  <a:lnTo>
                    <a:pt x="16" y="10"/>
                  </a:lnTo>
                  <a:lnTo>
                    <a:pt x="18" y="8"/>
                  </a:lnTo>
                  <a:lnTo>
                    <a:pt x="18" y="8"/>
                  </a:lnTo>
                  <a:lnTo>
                    <a:pt x="16" y="2"/>
                  </a:lnTo>
                  <a:lnTo>
                    <a:pt x="16" y="2"/>
                  </a:lnTo>
                  <a:lnTo>
                    <a:pt x="14" y="0"/>
                  </a:lnTo>
                  <a:lnTo>
                    <a:pt x="10" y="0"/>
                  </a:lnTo>
                  <a:lnTo>
                    <a:pt x="10" y="0"/>
                  </a:lnTo>
                  <a:lnTo>
                    <a:pt x="6" y="2"/>
                  </a:lnTo>
                  <a:lnTo>
                    <a:pt x="6" y="2"/>
                  </a:lnTo>
                  <a:lnTo>
                    <a:pt x="2" y="4"/>
                  </a:lnTo>
                  <a:lnTo>
                    <a:pt x="2" y="4"/>
                  </a:lnTo>
                  <a:lnTo>
                    <a:pt x="0" y="8"/>
                  </a:lnTo>
                  <a:lnTo>
                    <a:pt x="6" y="8"/>
                  </a:lnTo>
                  <a:lnTo>
                    <a:pt x="6" y="8"/>
                  </a:lnTo>
                  <a:lnTo>
                    <a:pt x="8" y="6"/>
                  </a:lnTo>
                  <a:lnTo>
                    <a:pt x="8" y="6"/>
                  </a:lnTo>
                  <a:lnTo>
                    <a:pt x="10" y="4"/>
                  </a:lnTo>
                  <a:lnTo>
                    <a:pt x="10" y="4"/>
                  </a:lnTo>
                  <a:lnTo>
                    <a:pt x="12" y="6"/>
                  </a:lnTo>
                  <a:lnTo>
                    <a:pt x="12" y="6"/>
                  </a:lnTo>
                  <a:lnTo>
                    <a:pt x="12" y="8"/>
                  </a:lnTo>
                  <a:lnTo>
                    <a:pt x="12" y="8"/>
                  </a:lnTo>
                  <a:lnTo>
                    <a:pt x="12" y="10"/>
                  </a:lnTo>
                  <a:lnTo>
                    <a:pt x="12" y="10"/>
                  </a:lnTo>
                  <a:lnTo>
                    <a:pt x="8" y="12"/>
                  </a:lnTo>
                  <a:lnTo>
                    <a:pt x="8" y="16"/>
                  </a:lnTo>
                  <a:lnTo>
                    <a:pt x="8" y="16"/>
                  </a:lnTo>
                  <a:lnTo>
                    <a:pt x="10" y="16"/>
                  </a:lnTo>
                  <a:lnTo>
                    <a:pt x="10" y="16"/>
                  </a:lnTo>
                  <a:lnTo>
                    <a:pt x="12" y="16"/>
                  </a:lnTo>
                  <a:lnTo>
                    <a:pt x="12" y="16"/>
                  </a:lnTo>
                  <a:lnTo>
                    <a:pt x="14" y="20"/>
                  </a:lnTo>
                  <a:lnTo>
                    <a:pt x="14" y="20"/>
                  </a:lnTo>
                  <a:lnTo>
                    <a:pt x="12" y="24"/>
                  </a:lnTo>
                  <a:lnTo>
                    <a:pt x="12" y="24"/>
                  </a:lnTo>
                  <a:lnTo>
                    <a:pt x="10" y="24"/>
                  </a:lnTo>
                  <a:lnTo>
                    <a:pt x="10" y="24"/>
                  </a:lnTo>
                  <a:lnTo>
                    <a:pt x="8" y="24"/>
                  </a:lnTo>
                  <a:lnTo>
                    <a:pt x="8" y="24"/>
                  </a:lnTo>
                  <a:lnTo>
                    <a:pt x="6" y="20"/>
                  </a:lnTo>
                  <a:lnTo>
                    <a:pt x="0" y="22"/>
                  </a:lnTo>
                  <a:lnTo>
                    <a:pt x="0" y="22"/>
                  </a:lnTo>
                  <a:lnTo>
                    <a:pt x="2" y="24"/>
                  </a:lnTo>
                  <a:lnTo>
                    <a:pt x="4" y="28"/>
                  </a:lnTo>
                  <a:lnTo>
                    <a:pt x="4" y="28"/>
                  </a:lnTo>
                  <a:lnTo>
                    <a:pt x="6" y="28"/>
                  </a:lnTo>
                  <a:lnTo>
                    <a:pt x="10" y="30"/>
                  </a:lnTo>
                  <a:lnTo>
                    <a:pt x="10" y="30"/>
                  </a:lnTo>
                  <a:lnTo>
                    <a:pt x="14" y="28"/>
                  </a:lnTo>
                  <a:lnTo>
                    <a:pt x="16" y="26"/>
                  </a:lnTo>
                  <a:lnTo>
                    <a:pt x="16" y="26"/>
                  </a:lnTo>
                  <a:lnTo>
                    <a:pt x="18" y="24"/>
                  </a:lnTo>
                  <a:lnTo>
                    <a:pt x="20" y="20"/>
                  </a:lnTo>
                  <a:lnTo>
                    <a:pt x="20" y="20"/>
                  </a:lnTo>
                  <a:lnTo>
                    <a:pt x="18" y="16"/>
                  </a:lnTo>
                  <a:lnTo>
                    <a:pt x="18" y="16"/>
                  </a:lnTo>
                  <a:lnTo>
                    <a:pt x="14" y="14"/>
                  </a:lnTo>
                  <a:lnTo>
                    <a:pt x="14" y="1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8" name="Freeform 1062"/>
            <p:cNvSpPr>
              <a:spLocks/>
            </p:cNvSpPr>
            <p:nvPr/>
          </p:nvSpPr>
          <p:spPr bwMode="auto">
            <a:xfrm>
              <a:off x="8199438" y="-1779588"/>
              <a:ext cx="38100" cy="69850"/>
            </a:xfrm>
            <a:custGeom>
              <a:avLst/>
              <a:gdLst/>
              <a:ahLst/>
              <a:cxnLst>
                <a:cxn ang="0">
                  <a:pos x="20" y="20"/>
                </a:cxn>
                <a:cxn ang="0">
                  <a:pos x="22" y="16"/>
                </a:cxn>
                <a:cxn ang="0">
                  <a:pos x="24" y="12"/>
                </a:cxn>
                <a:cxn ang="0">
                  <a:pos x="20" y="4"/>
                </a:cxn>
                <a:cxn ang="0">
                  <a:pos x="16" y="2"/>
                </a:cxn>
                <a:cxn ang="0">
                  <a:pos x="10" y="0"/>
                </a:cxn>
                <a:cxn ang="0">
                  <a:pos x="2" y="2"/>
                </a:cxn>
                <a:cxn ang="0">
                  <a:pos x="0" y="6"/>
                </a:cxn>
                <a:cxn ang="0">
                  <a:pos x="0" y="14"/>
                </a:cxn>
                <a:cxn ang="0">
                  <a:pos x="10" y="10"/>
                </a:cxn>
                <a:cxn ang="0">
                  <a:pos x="10" y="8"/>
                </a:cxn>
                <a:cxn ang="0">
                  <a:pos x="12" y="6"/>
                </a:cxn>
                <a:cxn ang="0">
                  <a:pos x="12" y="8"/>
                </a:cxn>
                <a:cxn ang="0">
                  <a:pos x="14" y="10"/>
                </a:cxn>
                <a:cxn ang="0">
                  <a:pos x="14" y="12"/>
                </a:cxn>
                <a:cxn ang="0">
                  <a:pos x="12" y="16"/>
                </a:cxn>
                <a:cxn ang="0">
                  <a:pos x="12" y="18"/>
                </a:cxn>
                <a:cxn ang="0">
                  <a:pos x="8" y="24"/>
                </a:cxn>
                <a:cxn ang="0">
                  <a:pos x="12" y="24"/>
                </a:cxn>
                <a:cxn ang="0">
                  <a:pos x="12" y="26"/>
                </a:cxn>
                <a:cxn ang="0">
                  <a:pos x="14" y="28"/>
                </a:cxn>
                <a:cxn ang="0">
                  <a:pos x="14" y="32"/>
                </a:cxn>
                <a:cxn ang="0">
                  <a:pos x="12" y="36"/>
                </a:cxn>
                <a:cxn ang="0">
                  <a:pos x="12" y="38"/>
                </a:cxn>
                <a:cxn ang="0">
                  <a:pos x="10" y="36"/>
                </a:cxn>
                <a:cxn ang="0">
                  <a:pos x="10" y="26"/>
                </a:cxn>
                <a:cxn ang="0">
                  <a:pos x="0" y="30"/>
                </a:cxn>
                <a:cxn ang="0">
                  <a:pos x="0" y="38"/>
                </a:cxn>
                <a:cxn ang="0">
                  <a:pos x="4" y="42"/>
                </a:cxn>
                <a:cxn ang="0">
                  <a:pos x="12" y="44"/>
                </a:cxn>
                <a:cxn ang="0">
                  <a:pos x="18" y="42"/>
                </a:cxn>
                <a:cxn ang="0">
                  <a:pos x="22" y="38"/>
                </a:cxn>
                <a:cxn ang="0">
                  <a:pos x="24" y="30"/>
                </a:cxn>
                <a:cxn ang="0">
                  <a:pos x="22" y="22"/>
                </a:cxn>
                <a:cxn ang="0">
                  <a:pos x="20" y="20"/>
                </a:cxn>
              </a:cxnLst>
              <a:rect l="0" t="0" r="r" b="b"/>
              <a:pathLst>
                <a:path w="24" h="44">
                  <a:moveTo>
                    <a:pt x="20" y="20"/>
                  </a:moveTo>
                  <a:lnTo>
                    <a:pt x="20" y="20"/>
                  </a:lnTo>
                  <a:lnTo>
                    <a:pt x="22" y="16"/>
                  </a:lnTo>
                  <a:lnTo>
                    <a:pt x="22" y="16"/>
                  </a:lnTo>
                  <a:lnTo>
                    <a:pt x="24" y="12"/>
                  </a:lnTo>
                  <a:lnTo>
                    <a:pt x="24" y="12"/>
                  </a:lnTo>
                  <a:lnTo>
                    <a:pt x="22" y="6"/>
                  </a:lnTo>
                  <a:lnTo>
                    <a:pt x="20" y="4"/>
                  </a:lnTo>
                  <a:lnTo>
                    <a:pt x="20" y="4"/>
                  </a:lnTo>
                  <a:lnTo>
                    <a:pt x="16" y="2"/>
                  </a:lnTo>
                  <a:lnTo>
                    <a:pt x="10" y="0"/>
                  </a:lnTo>
                  <a:lnTo>
                    <a:pt x="10" y="0"/>
                  </a:lnTo>
                  <a:lnTo>
                    <a:pt x="6" y="2"/>
                  </a:lnTo>
                  <a:lnTo>
                    <a:pt x="2" y="2"/>
                  </a:lnTo>
                  <a:lnTo>
                    <a:pt x="2" y="2"/>
                  </a:lnTo>
                  <a:lnTo>
                    <a:pt x="0" y="6"/>
                  </a:lnTo>
                  <a:lnTo>
                    <a:pt x="0" y="10"/>
                  </a:lnTo>
                  <a:lnTo>
                    <a:pt x="0" y="14"/>
                  </a:lnTo>
                  <a:lnTo>
                    <a:pt x="10" y="14"/>
                  </a:lnTo>
                  <a:lnTo>
                    <a:pt x="10" y="10"/>
                  </a:lnTo>
                  <a:lnTo>
                    <a:pt x="10" y="10"/>
                  </a:lnTo>
                  <a:lnTo>
                    <a:pt x="10" y="8"/>
                  </a:lnTo>
                  <a:lnTo>
                    <a:pt x="10" y="8"/>
                  </a:lnTo>
                  <a:lnTo>
                    <a:pt x="12" y="6"/>
                  </a:lnTo>
                  <a:lnTo>
                    <a:pt x="12" y="6"/>
                  </a:lnTo>
                  <a:lnTo>
                    <a:pt x="12" y="8"/>
                  </a:lnTo>
                  <a:lnTo>
                    <a:pt x="12" y="8"/>
                  </a:lnTo>
                  <a:lnTo>
                    <a:pt x="14" y="10"/>
                  </a:lnTo>
                  <a:lnTo>
                    <a:pt x="14" y="12"/>
                  </a:lnTo>
                  <a:lnTo>
                    <a:pt x="14" y="12"/>
                  </a:lnTo>
                  <a:lnTo>
                    <a:pt x="12" y="16"/>
                  </a:lnTo>
                  <a:lnTo>
                    <a:pt x="12" y="16"/>
                  </a:lnTo>
                  <a:lnTo>
                    <a:pt x="12" y="18"/>
                  </a:lnTo>
                  <a:lnTo>
                    <a:pt x="12" y="18"/>
                  </a:lnTo>
                  <a:lnTo>
                    <a:pt x="8" y="18"/>
                  </a:lnTo>
                  <a:lnTo>
                    <a:pt x="8" y="24"/>
                  </a:lnTo>
                  <a:lnTo>
                    <a:pt x="8" y="24"/>
                  </a:lnTo>
                  <a:lnTo>
                    <a:pt x="12" y="24"/>
                  </a:lnTo>
                  <a:lnTo>
                    <a:pt x="12" y="24"/>
                  </a:lnTo>
                  <a:lnTo>
                    <a:pt x="12" y="26"/>
                  </a:lnTo>
                  <a:lnTo>
                    <a:pt x="12" y="26"/>
                  </a:lnTo>
                  <a:lnTo>
                    <a:pt x="14" y="28"/>
                  </a:lnTo>
                  <a:lnTo>
                    <a:pt x="14" y="32"/>
                  </a:lnTo>
                  <a:lnTo>
                    <a:pt x="14" y="32"/>
                  </a:lnTo>
                  <a:lnTo>
                    <a:pt x="12" y="36"/>
                  </a:lnTo>
                  <a:lnTo>
                    <a:pt x="12" y="36"/>
                  </a:lnTo>
                  <a:lnTo>
                    <a:pt x="12" y="38"/>
                  </a:lnTo>
                  <a:lnTo>
                    <a:pt x="12" y="38"/>
                  </a:lnTo>
                  <a:lnTo>
                    <a:pt x="10" y="36"/>
                  </a:lnTo>
                  <a:lnTo>
                    <a:pt x="10" y="36"/>
                  </a:lnTo>
                  <a:lnTo>
                    <a:pt x="10" y="34"/>
                  </a:lnTo>
                  <a:lnTo>
                    <a:pt x="10" y="26"/>
                  </a:lnTo>
                  <a:lnTo>
                    <a:pt x="0" y="26"/>
                  </a:lnTo>
                  <a:lnTo>
                    <a:pt x="0" y="30"/>
                  </a:lnTo>
                  <a:lnTo>
                    <a:pt x="0" y="30"/>
                  </a:lnTo>
                  <a:lnTo>
                    <a:pt x="0" y="38"/>
                  </a:lnTo>
                  <a:lnTo>
                    <a:pt x="0" y="38"/>
                  </a:lnTo>
                  <a:lnTo>
                    <a:pt x="4" y="42"/>
                  </a:lnTo>
                  <a:lnTo>
                    <a:pt x="4" y="42"/>
                  </a:lnTo>
                  <a:lnTo>
                    <a:pt x="12" y="44"/>
                  </a:lnTo>
                  <a:lnTo>
                    <a:pt x="12" y="44"/>
                  </a:lnTo>
                  <a:lnTo>
                    <a:pt x="18" y="42"/>
                  </a:lnTo>
                  <a:lnTo>
                    <a:pt x="18" y="42"/>
                  </a:lnTo>
                  <a:lnTo>
                    <a:pt x="22" y="38"/>
                  </a:lnTo>
                  <a:lnTo>
                    <a:pt x="22" y="38"/>
                  </a:lnTo>
                  <a:lnTo>
                    <a:pt x="24" y="30"/>
                  </a:lnTo>
                  <a:lnTo>
                    <a:pt x="24" y="30"/>
                  </a:lnTo>
                  <a:lnTo>
                    <a:pt x="22" y="22"/>
                  </a:lnTo>
                  <a:lnTo>
                    <a:pt x="22" y="22"/>
                  </a:lnTo>
                  <a:lnTo>
                    <a:pt x="20" y="20"/>
                  </a:lnTo>
                  <a:lnTo>
                    <a:pt x="20" y="2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49" name="Freeform 1063"/>
            <p:cNvSpPr>
              <a:spLocks/>
            </p:cNvSpPr>
            <p:nvPr/>
          </p:nvSpPr>
          <p:spPr bwMode="auto">
            <a:xfrm>
              <a:off x="8345488" y="-1776413"/>
              <a:ext cx="95250" cy="69850"/>
            </a:xfrm>
            <a:custGeom>
              <a:avLst/>
              <a:gdLst/>
              <a:ahLst/>
              <a:cxnLst>
                <a:cxn ang="0">
                  <a:pos x="0" y="44"/>
                </a:cxn>
                <a:cxn ang="0">
                  <a:pos x="12" y="44"/>
                </a:cxn>
                <a:cxn ang="0">
                  <a:pos x="12" y="24"/>
                </a:cxn>
                <a:cxn ang="0">
                  <a:pos x="24" y="24"/>
                </a:cxn>
                <a:cxn ang="0">
                  <a:pos x="24" y="44"/>
                </a:cxn>
                <a:cxn ang="0">
                  <a:pos x="24" y="44"/>
                </a:cxn>
                <a:cxn ang="0">
                  <a:pos x="36" y="44"/>
                </a:cxn>
                <a:cxn ang="0">
                  <a:pos x="36" y="24"/>
                </a:cxn>
                <a:cxn ang="0">
                  <a:pos x="46" y="24"/>
                </a:cxn>
                <a:cxn ang="0">
                  <a:pos x="46" y="44"/>
                </a:cxn>
                <a:cxn ang="0">
                  <a:pos x="46" y="44"/>
                </a:cxn>
                <a:cxn ang="0">
                  <a:pos x="60" y="44"/>
                </a:cxn>
                <a:cxn ang="0">
                  <a:pos x="60" y="0"/>
                </a:cxn>
                <a:cxn ang="0">
                  <a:pos x="60" y="0"/>
                </a:cxn>
                <a:cxn ang="0">
                  <a:pos x="0" y="2"/>
                </a:cxn>
                <a:cxn ang="0">
                  <a:pos x="0" y="44"/>
                </a:cxn>
              </a:cxnLst>
              <a:rect l="0" t="0" r="r" b="b"/>
              <a:pathLst>
                <a:path w="60" h="44">
                  <a:moveTo>
                    <a:pt x="0" y="44"/>
                  </a:moveTo>
                  <a:lnTo>
                    <a:pt x="12" y="44"/>
                  </a:lnTo>
                  <a:lnTo>
                    <a:pt x="12" y="24"/>
                  </a:lnTo>
                  <a:lnTo>
                    <a:pt x="24" y="24"/>
                  </a:lnTo>
                  <a:lnTo>
                    <a:pt x="24" y="44"/>
                  </a:lnTo>
                  <a:lnTo>
                    <a:pt x="24" y="44"/>
                  </a:lnTo>
                  <a:lnTo>
                    <a:pt x="36" y="44"/>
                  </a:lnTo>
                  <a:lnTo>
                    <a:pt x="36" y="24"/>
                  </a:lnTo>
                  <a:lnTo>
                    <a:pt x="46" y="24"/>
                  </a:lnTo>
                  <a:lnTo>
                    <a:pt x="46" y="44"/>
                  </a:lnTo>
                  <a:lnTo>
                    <a:pt x="46" y="44"/>
                  </a:lnTo>
                  <a:lnTo>
                    <a:pt x="60" y="44"/>
                  </a:lnTo>
                  <a:lnTo>
                    <a:pt x="60" y="0"/>
                  </a:lnTo>
                  <a:lnTo>
                    <a:pt x="60" y="0"/>
                  </a:lnTo>
                  <a:lnTo>
                    <a:pt x="0" y="2"/>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0" name="Freeform 1064"/>
            <p:cNvSpPr>
              <a:spLocks/>
            </p:cNvSpPr>
            <p:nvPr/>
          </p:nvSpPr>
          <p:spPr bwMode="auto">
            <a:xfrm>
              <a:off x="845661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1" name="Freeform 1065"/>
            <p:cNvSpPr>
              <a:spLocks/>
            </p:cNvSpPr>
            <p:nvPr/>
          </p:nvSpPr>
          <p:spPr bwMode="auto">
            <a:xfrm>
              <a:off x="8494713" y="-1776413"/>
              <a:ext cx="57150" cy="69850"/>
            </a:xfrm>
            <a:custGeom>
              <a:avLst/>
              <a:gdLst/>
              <a:ahLst/>
              <a:cxnLst>
                <a:cxn ang="0">
                  <a:pos x="22" y="24"/>
                </a:cxn>
                <a:cxn ang="0">
                  <a:pos x="12" y="24"/>
                </a:cxn>
                <a:cxn ang="0">
                  <a:pos x="12" y="0"/>
                </a:cxn>
                <a:cxn ang="0">
                  <a:pos x="12" y="0"/>
                </a:cxn>
                <a:cxn ang="0">
                  <a:pos x="0" y="0"/>
                </a:cxn>
                <a:cxn ang="0">
                  <a:pos x="0" y="44"/>
                </a:cxn>
                <a:cxn ang="0">
                  <a:pos x="36" y="44"/>
                </a:cxn>
                <a:cxn ang="0">
                  <a:pos x="36" y="0"/>
                </a:cxn>
                <a:cxn ang="0">
                  <a:pos x="36" y="0"/>
                </a:cxn>
                <a:cxn ang="0">
                  <a:pos x="22" y="0"/>
                </a:cxn>
                <a:cxn ang="0">
                  <a:pos x="22" y="24"/>
                </a:cxn>
              </a:cxnLst>
              <a:rect l="0" t="0" r="r" b="b"/>
              <a:pathLst>
                <a:path w="36" h="44">
                  <a:moveTo>
                    <a:pt x="22" y="24"/>
                  </a:moveTo>
                  <a:lnTo>
                    <a:pt x="12" y="24"/>
                  </a:lnTo>
                  <a:lnTo>
                    <a:pt x="12" y="0"/>
                  </a:lnTo>
                  <a:lnTo>
                    <a:pt x="12" y="0"/>
                  </a:lnTo>
                  <a:lnTo>
                    <a:pt x="0" y="0"/>
                  </a:lnTo>
                  <a:lnTo>
                    <a:pt x="0" y="44"/>
                  </a:lnTo>
                  <a:lnTo>
                    <a:pt x="36" y="44"/>
                  </a:lnTo>
                  <a:lnTo>
                    <a:pt x="36" y="0"/>
                  </a:lnTo>
                  <a:lnTo>
                    <a:pt x="36" y="0"/>
                  </a:lnTo>
                  <a:lnTo>
                    <a:pt x="22" y="0"/>
                  </a:lnTo>
                  <a:lnTo>
                    <a:pt x="22"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2" name="Freeform 1066"/>
            <p:cNvSpPr>
              <a:spLocks/>
            </p:cNvSpPr>
            <p:nvPr/>
          </p:nvSpPr>
          <p:spPr bwMode="auto">
            <a:xfrm>
              <a:off x="8567738"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3" name="Freeform 1067"/>
            <p:cNvSpPr>
              <a:spLocks/>
            </p:cNvSpPr>
            <p:nvPr/>
          </p:nvSpPr>
          <p:spPr bwMode="auto">
            <a:xfrm>
              <a:off x="8624888" y="-1776413"/>
              <a:ext cx="73025" cy="69850"/>
            </a:xfrm>
            <a:custGeom>
              <a:avLst/>
              <a:gdLst/>
              <a:ahLst/>
              <a:cxnLst>
                <a:cxn ang="0">
                  <a:pos x="34" y="24"/>
                </a:cxn>
                <a:cxn ang="0">
                  <a:pos x="24" y="24"/>
                </a:cxn>
                <a:cxn ang="0">
                  <a:pos x="24" y="24"/>
                </a:cxn>
                <a:cxn ang="0">
                  <a:pos x="24" y="0"/>
                </a:cxn>
                <a:cxn ang="0">
                  <a:pos x="24" y="0"/>
                </a:cxn>
                <a:cxn ang="0">
                  <a:pos x="10" y="0"/>
                </a:cxn>
                <a:cxn ang="0">
                  <a:pos x="10" y="0"/>
                </a:cxn>
                <a:cxn ang="0">
                  <a:pos x="10" y="24"/>
                </a:cxn>
                <a:cxn ang="0">
                  <a:pos x="0" y="24"/>
                </a:cxn>
                <a:cxn ang="0">
                  <a:pos x="0" y="24"/>
                </a:cxn>
                <a:cxn ang="0">
                  <a:pos x="0" y="44"/>
                </a:cxn>
                <a:cxn ang="0">
                  <a:pos x="0" y="44"/>
                </a:cxn>
                <a:cxn ang="0">
                  <a:pos x="12" y="44"/>
                </a:cxn>
                <a:cxn ang="0">
                  <a:pos x="12" y="44"/>
                </a:cxn>
                <a:cxn ang="0">
                  <a:pos x="12" y="24"/>
                </a:cxn>
                <a:cxn ang="0">
                  <a:pos x="22" y="24"/>
                </a:cxn>
                <a:cxn ang="0">
                  <a:pos x="22" y="24"/>
                </a:cxn>
                <a:cxn ang="0">
                  <a:pos x="22" y="44"/>
                </a:cxn>
                <a:cxn ang="0">
                  <a:pos x="22" y="44"/>
                </a:cxn>
                <a:cxn ang="0">
                  <a:pos x="34" y="44"/>
                </a:cxn>
                <a:cxn ang="0">
                  <a:pos x="34" y="44"/>
                </a:cxn>
                <a:cxn ang="0">
                  <a:pos x="34" y="24"/>
                </a:cxn>
                <a:cxn ang="0">
                  <a:pos x="46" y="24"/>
                </a:cxn>
                <a:cxn ang="0">
                  <a:pos x="46" y="24"/>
                </a:cxn>
                <a:cxn ang="0">
                  <a:pos x="46" y="0"/>
                </a:cxn>
                <a:cxn ang="0">
                  <a:pos x="46" y="0"/>
                </a:cxn>
                <a:cxn ang="0">
                  <a:pos x="34" y="0"/>
                </a:cxn>
                <a:cxn ang="0">
                  <a:pos x="34" y="0"/>
                </a:cxn>
                <a:cxn ang="0">
                  <a:pos x="34" y="24"/>
                </a:cxn>
                <a:cxn ang="0">
                  <a:pos x="34" y="24"/>
                </a:cxn>
              </a:cxnLst>
              <a:rect l="0" t="0" r="r" b="b"/>
              <a:pathLst>
                <a:path w="46" h="44">
                  <a:moveTo>
                    <a:pt x="34" y="24"/>
                  </a:moveTo>
                  <a:lnTo>
                    <a:pt x="24" y="24"/>
                  </a:lnTo>
                  <a:lnTo>
                    <a:pt x="24" y="24"/>
                  </a:lnTo>
                  <a:lnTo>
                    <a:pt x="24" y="0"/>
                  </a:lnTo>
                  <a:lnTo>
                    <a:pt x="24" y="0"/>
                  </a:lnTo>
                  <a:lnTo>
                    <a:pt x="10" y="0"/>
                  </a:lnTo>
                  <a:lnTo>
                    <a:pt x="10" y="0"/>
                  </a:lnTo>
                  <a:lnTo>
                    <a:pt x="10" y="24"/>
                  </a:lnTo>
                  <a:lnTo>
                    <a:pt x="0" y="24"/>
                  </a:lnTo>
                  <a:lnTo>
                    <a:pt x="0" y="24"/>
                  </a:lnTo>
                  <a:lnTo>
                    <a:pt x="0" y="44"/>
                  </a:lnTo>
                  <a:lnTo>
                    <a:pt x="0" y="44"/>
                  </a:lnTo>
                  <a:lnTo>
                    <a:pt x="12" y="44"/>
                  </a:lnTo>
                  <a:lnTo>
                    <a:pt x="12" y="44"/>
                  </a:lnTo>
                  <a:lnTo>
                    <a:pt x="12" y="24"/>
                  </a:lnTo>
                  <a:lnTo>
                    <a:pt x="22" y="24"/>
                  </a:lnTo>
                  <a:lnTo>
                    <a:pt x="22" y="24"/>
                  </a:lnTo>
                  <a:lnTo>
                    <a:pt x="22" y="44"/>
                  </a:lnTo>
                  <a:lnTo>
                    <a:pt x="22" y="44"/>
                  </a:lnTo>
                  <a:lnTo>
                    <a:pt x="34" y="44"/>
                  </a:lnTo>
                  <a:lnTo>
                    <a:pt x="34" y="44"/>
                  </a:lnTo>
                  <a:lnTo>
                    <a:pt x="34" y="24"/>
                  </a:lnTo>
                  <a:lnTo>
                    <a:pt x="46" y="24"/>
                  </a:lnTo>
                  <a:lnTo>
                    <a:pt x="46" y="24"/>
                  </a:lnTo>
                  <a:lnTo>
                    <a:pt x="46" y="0"/>
                  </a:lnTo>
                  <a:lnTo>
                    <a:pt x="46" y="0"/>
                  </a:lnTo>
                  <a:lnTo>
                    <a:pt x="34" y="0"/>
                  </a:lnTo>
                  <a:lnTo>
                    <a:pt x="34" y="0"/>
                  </a:lnTo>
                  <a:lnTo>
                    <a:pt x="34" y="24"/>
                  </a:lnTo>
                  <a:lnTo>
                    <a:pt x="34"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4" name="Freeform 1068"/>
            <p:cNvSpPr>
              <a:spLocks/>
            </p:cNvSpPr>
            <p:nvPr/>
          </p:nvSpPr>
          <p:spPr bwMode="auto">
            <a:xfrm>
              <a:off x="8605838" y="-1776413"/>
              <a:ext cx="19050" cy="38100"/>
            </a:xfrm>
            <a:custGeom>
              <a:avLst/>
              <a:gdLst/>
              <a:ahLst/>
              <a:cxnLst>
                <a:cxn ang="0">
                  <a:pos x="12" y="0"/>
                </a:cxn>
                <a:cxn ang="0">
                  <a:pos x="12" y="0"/>
                </a:cxn>
                <a:cxn ang="0">
                  <a:pos x="0" y="0"/>
                </a:cxn>
                <a:cxn ang="0">
                  <a:pos x="0" y="0"/>
                </a:cxn>
                <a:cxn ang="0">
                  <a:pos x="0" y="24"/>
                </a:cxn>
                <a:cxn ang="0">
                  <a:pos x="0" y="24"/>
                </a:cxn>
                <a:cxn ang="0">
                  <a:pos x="12" y="24"/>
                </a:cxn>
                <a:cxn ang="0">
                  <a:pos x="12" y="24"/>
                </a:cxn>
                <a:cxn ang="0">
                  <a:pos x="12" y="0"/>
                </a:cxn>
                <a:cxn ang="0">
                  <a:pos x="12" y="0"/>
                </a:cxn>
              </a:cxnLst>
              <a:rect l="0" t="0" r="r" b="b"/>
              <a:pathLst>
                <a:path w="12" h="24">
                  <a:moveTo>
                    <a:pt x="12" y="0"/>
                  </a:moveTo>
                  <a:lnTo>
                    <a:pt x="12" y="0"/>
                  </a:lnTo>
                  <a:lnTo>
                    <a:pt x="0" y="0"/>
                  </a:lnTo>
                  <a:lnTo>
                    <a:pt x="0" y="0"/>
                  </a:lnTo>
                  <a:lnTo>
                    <a:pt x="0" y="24"/>
                  </a:lnTo>
                  <a:lnTo>
                    <a:pt x="0" y="24"/>
                  </a:lnTo>
                  <a:lnTo>
                    <a:pt x="12" y="24"/>
                  </a:lnTo>
                  <a:lnTo>
                    <a:pt x="12" y="24"/>
                  </a:lnTo>
                  <a:lnTo>
                    <a:pt x="12" y="0"/>
                  </a:lnTo>
                  <a:lnTo>
                    <a:pt x="12" y="0"/>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5" name="Freeform 1069"/>
            <p:cNvSpPr>
              <a:spLocks/>
            </p:cNvSpPr>
            <p:nvPr/>
          </p:nvSpPr>
          <p:spPr bwMode="auto">
            <a:xfrm>
              <a:off x="8716963" y="-1776413"/>
              <a:ext cx="19050" cy="38100"/>
            </a:xfrm>
            <a:custGeom>
              <a:avLst/>
              <a:gdLst/>
              <a:ahLst/>
              <a:cxnLst>
                <a:cxn ang="0">
                  <a:pos x="0" y="24"/>
                </a:cxn>
                <a:cxn ang="0">
                  <a:pos x="0" y="24"/>
                </a:cxn>
                <a:cxn ang="0">
                  <a:pos x="12" y="24"/>
                </a:cxn>
                <a:cxn ang="0">
                  <a:pos x="12" y="24"/>
                </a:cxn>
                <a:cxn ang="0">
                  <a:pos x="12" y="0"/>
                </a:cxn>
                <a:cxn ang="0">
                  <a:pos x="12" y="0"/>
                </a:cxn>
                <a:cxn ang="0">
                  <a:pos x="0" y="0"/>
                </a:cxn>
                <a:cxn ang="0">
                  <a:pos x="0" y="0"/>
                </a:cxn>
                <a:cxn ang="0">
                  <a:pos x="0" y="24"/>
                </a:cxn>
                <a:cxn ang="0">
                  <a:pos x="0" y="24"/>
                </a:cxn>
              </a:cxnLst>
              <a:rect l="0" t="0" r="r" b="b"/>
              <a:pathLst>
                <a:path w="12" h="24">
                  <a:moveTo>
                    <a:pt x="0" y="24"/>
                  </a:moveTo>
                  <a:lnTo>
                    <a:pt x="0" y="24"/>
                  </a:lnTo>
                  <a:lnTo>
                    <a:pt x="12" y="24"/>
                  </a:lnTo>
                  <a:lnTo>
                    <a:pt x="12" y="24"/>
                  </a:lnTo>
                  <a:lnTo>
                    <a:pt x="12" y="0"/>
                  </a:lnTo>
                  <a:lnTo>
                    <a:pt x="12" y="0"/>
                  </a:lnTo>
                  <a:lnTo>
                    <a:pt x="0" y="0"/>
                  </a:lnTo>
                  <a:lnTo>
                    <a:pt x="0" y="0"/>
                  </a:lnTo>
                  <a:lnTo>
                    <a:pt x="0" y="24"/>
                  </a:lnTo>
                  <a:lnTo>
                    <a:pt x="0" y="2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6" name="Freeform 1070"/>
            <p:cNvSpPr>
              <a:spLocks/>
            </p:cNvSpPr>
            <p:nvPr/>
          </p:nvSpPr>
          <p:spPr bwMode="auto">
            <a:xfrm>
              <a:off x="87518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7" name="Freeform 1071"/>
            <p:cNvSpPr>
              <a:spLocks/>
            </p:cNvSpPr>
            <p:nvPr/>
          </p:nvSpPr>
          <p:spPr bwMode="auto">
            <a:xfrm>
              <a:off x="87899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8" name="Freeform 1072"/>
            <p:cNvSpPr>
              <a:spLocks/>
            </p:cNvSpPr>
            <p:nvPr/>
          </p:nvSpPr>
          <p:spPr bwMode="auto">
            <a:xfrm>
              <a:off x="8828088" y="-1776413"/>
              <a:ext cx="19050" cy="69850"/>
            </a:xfrm>
            <a:custGeom>
              <a:avLst/>
              <a:gdLst/>
              <a:ahLst/>
              <a:cxnLst>
                <a:cxn ang="0">
                  <a:pos x="0" y="44"/>
                </a:cxn>
                <a:cxn ang="0">
                  <a:pos x="0" y="44"/>
                </a:cxn>
                <a:cxn ang="0">
                  <a:pos x="12" y="44"/>
                </a:cxn>
                <a:cxn ang="0">
                  <a:pos x="12" y="44"/>
                </a:cxn>
                <a:cxn ang="0">
                  <a:pos x="12" y="0"/>
                </a:cxn>
                <a:cxn ang="0">
                  <a:pos x="12" y="0"/>
                </a:cxn>
                <a:cxn ang="0">
                  <a:pos x="0" y="0"/>
                </a:cxn>
                <a:cxn ang="0">
                  <a:pos x="0" y="0"/>
                </a:cxn>
                <a:cxn ang="0">
                  <a:pos x="0" y="44"/>
                </a:cxn>
                <a:cxn ang="0">
                  <a:pos x="0" y="44"/>
                </a:cxn>
              </a:cxnLst>
              <a:rect l="0" t="0" r="r" b="b"/>
              <a:pathLst>
                <a:path w="12" h="44">
                  <a:moveTo>
                    <a:pt x="0" y="44"/>
                  </a:moveTo>
                  <a:lnTo>
                    <a:pt x="0" y="44"/>
                  </a:lnTo>
                  <a:lnTo>
                    <a:pt x="12" y="44"/>
                  </a:lnTo>
                  <a:lnTo>
                    <a:pt x="12" y="44"/>
                  </a:lnTo>
                  <a:lnTo>
                    <a:pt x="12" y="0"/>
                  </a:lnTo>
                  <a:lnTo>
                    <a:pt x="12" y="0"/>
                  </a:lnTo>
                  <a:lnTo>
                    <a:pt x="0" y="0"/>
                  </a:lnTo>
                  <a:lnTo>
                    <a:pt x="0" y="0"/>
                  </a:lnTo>
                  <a:lnTo>
                    <a:pt x="0" y="44"/>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59" name="Freeform 1073"/>
            <p:cNvSpPr>
              <a:spLocks/>
            </p:cNvSpPr>
            <p:nvPr/>
          </p:nvSpPr>
          <p:spPr bwMode="auto">
            <a:xfrm>
              <a:off x="8863013" y="-1776413"/>
              <a:ext cx="57150" cy="69850"/>
            </a:xfrm>
            <a:custGeom>
              <a:avLst/>
              <a:gdLst/>
              <a:ahLst/>
              <a:cxnLst>
                <a:cxn ang="0">
                  <a:pos x="0" y="44"/>
                </a:cxn>
                <a:cxn ang="0">
                  <a:pos x="0" y="44"/>
                </a:cxn>
                <a:cxn ang="0">
                  <a:pos x="12" y="44"/>
                </a:cxn>
                <a:cxn ang="0">
                  <a:pos x="12" y="24"/>
                </a:cxn>
                <a:cxn ang="0">
                  <a:pos x="24" y="24"/>
                </a:cxn>
                <a:cxn ang="0">
                  <a:pos x="24" y="42"/>
                </a:cxn>
                <a:cxn ang="0">
                  <a:pos x="36" y="42"/>
                </a:cxn>
                <a:cxn ang="0">
                  <a:pos x="36" y="0"/>
                </a:cxn>
                <a:cxn ang="0">
                  <a:pos x="36" y="0"/>
                </a:cxn>
                <a:cxn ang="0">
                  <a:pos x="0" y="0"/>
                </a:cxn>
                <a:cxn ang="0">
                  <a:pos x="0" y="44"/>
                </a:cxn>
              </a:cxnLst>
              <a:rect l="0" t="0" r="r" b="b"/>
              <a:pathLst>
                <a:path w="36" h="44">
                  <a:moveTo>
                    <a:pt x="0" y="44"/>
                  </a:moveTo>
                  <a:lnTo>
                    <a:pt x="0" y="44"/>
                  </a:lnTo>
                  <a:lnTo>
                    <a:pt x="12" y="44"/>
                  </a:lnTo>
                  <a:lnTo>
                    <a:pt x="12" y="24"/>
                  </a:lnTo>
                  <a:lnTo>
                    <a:pt x="24" y="24"/>
                  </a:lnTo>
                  <a:lnTo>
                    <a:pt x="24" y="42"/>
                  </a:lnTo>
                  <a:lnTo>
                    <a:pt x="36" y="42"/>
                  </a:lnTo>
                  <a:lnTo>
                    <a:pt x="36" y="0"/>
                  </a:lnTo>
                  <a:lnTo>
                    <a:pt x="36" y="0"/>
                  </a:lnTo>
                  <a:lnTo>
                    <a:pt x="0" y="0"/>
                  </a:lnTo>
                  <a:lnTo>
                    <a:pt x="0" y="44"/>
                  </a:lnTo>
                  <a:close/>
                </a:path>
              </a:pathLst>
            </a:custGeom>
            <a:solidFill>
              <a:srgbClr val="FFFFFF"/>
            </a:solidFill>
            <a:ln w="9525">
              <a:noFill/>
              <a:round/>
              <a:headEnd/>
              <a:tailEnd/>
            </a:ln>
          </p:spPr>
          <p:txBody>
            <a:bodyP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ea typeface="ＭＳ Ｐゴシック" pitchFamily="-97" charset="-128"/>
              </a:endParaRPr>
            </a:p>
          </p:txBody>
        </p:sp>
        <p:sp>
          <p:nvSpPr>
            <p:cNvPr id="160" name="Freeform 1075"/>
            <p:cNvSpPr>
              <a:spLocks/>
            </p:cNvSpPr>
            <p:nvPr/>
          </p:nvSpPr>
          <p:spPr bwMode="auto">
            <a:xfrm>
              <a:off x="8285163" y="-3697288"/>
              <a:ext cx="2419350" cy="1654175"/>
            </a:xfrm>
            <a:custGeom>
              <a:avLst/>
              <a:gdLst/>
              <a:ahLst/>
              <a:cxnLst>
                <a:cxn ang="0">
                  <a:pos x="1524" y="1020"/>
                </a:cxn>
                <a:cxn ang="0">
                  <a:pos x="1524" y="1032"/>
                </a:cxn>
                <a:cxn ang="0">
                  <a:pos x="1524" y="1032"/>
                </a:cxn>
                <a:cxn ang="0">
                  <a:pos x="1524" y="1036"/>
                </a:cxn>
                <a:cxn ang="0">
                  <a:pos x="1522" y="1040"/>
                </a:cxn>
                <a:cxn ang="0">
                  <a:pos x="1518" y="1042"/>
                </a:cxn>
                <a:cxn ang="0">
                  <a:pos x="1514" y="1042"/>
                </a:cxn>
                <a:cxn ang="0">
                  <a:pos x="8" y="1042"/>
                </a:cxn>
                <a:cxn ang="0">
                  <a:pos x="8" y="1042"/>
                </a:cxn>
                <a:cxn ang="0">
                  <a:pos x="6" y="1042"/>
                </a:cxn>
                <a:cxn ang="0">
                  <a:pos x="2" y="1040"/>
                </a:cxn>
                <a:cxn ang="0">
                  <a:pos x="0" y="1036"/>
                </a:cxn>
                <a:cxn ang="0">
                  <a:pos x="0" y="1032"/>
                </a:cxn>
                <a:cxn ang="0">
                  <a:pos x="0" y="1020"/>
                </a:cxn>
                <a:cxn ang="0">
                  <a:pos x="0" y="10"/>
                </a:cxn>
                <a:cxn ang="0">
                  <a:pos x="0" y="10"/>
                </a:cxn>
                <a:cxn ang="0">
                  <a:pos x="0" y="10"/>
                </a:cxn>
                <a:cxn ang="0">
                  <a:pos x="0" y="6"/>
                </a:cxn>
                <a:cxn ang="0">
                  <a:pos x="2" y="4"/>
                </a:cxn>
                <a:cxn ang="0">
                  <a:pos x="2" y="4"/>
                </a:cxn>
                <a:cxn ang="0">
                  <a:pos x="4" y="0"/>
                </a:cxn>
                <a:cxn ang="0">
                  <a:pos x="8" y="0"/>
                </a:cxn>
                <a:cxn ang="0">
                  <a:pos x="1514" y="0"/>
                </a:cxn>
                <a:cxn ang="0">
                  <a:pos x="1514" y="0"/>
                </a:cxn>
                <a:cxn ang="0">
                  <a:pos x="1518" y="0"/>
                </a:cxn>
                <a:cxn ang="0">
                  <a:pos x="1522" y="4"/>
                </a:cxn>
                <a:cxn ang="0">
                  <a:pos x="1522" y="4"/>
                </a:cxn>
                <a:cxn ang="0">
                  <a:pos x="1524" y="6"/>
                </a:cxn>
                <a:cxn ang="0">
                  <a:pos x="1524" y="10"/>
                </a:cxn>
                <a:cxn ang="0">
                  <a:pos x="1524" y="10"/>
                </a:cxn>
                <a:cxn ang="0">
                  <a:pos x="1524" y="1020"/>
                </a:cxn>
              </a:cxnLst>
              <a:rect l="0" t="0" r="r" b="b"/>
              <a:pathLst>
                <a:path w="1524" h="1042">
                  <a:moveTo>
                    <a:pt x="1524" y="1020"/>
                  </a:moveTo>
                  <a:lnTo>
                    <a:pt x="1524" y="1032"/>
                  </a:lnTo>
                  <a:lnTo>
                    <a:pt x="1524" y="1032"/>
                  </a:lnTo>
                  <a:lnTo>
                    <a:pt x="1524" y="1036"/>
                  </a:lnTo>
                  <a:lnTo>
                    <a:pt x="1522" y="1040"/>
                  </a:lnTo>
                  <a:lnTo>
                    <a:pt x="1518" y="1042"/>
                  </a:lnTo>
                  <a:lnTo>
                    <a:pt x="1514" y="1042"/>
                  </a:lnTo>
                  <a:lnTo>
                    <a:pt x="8" y="1042"/>
                  </a:lnTo>
                  <a:lnTo>
                    <a:pt x="8" y="1042"/>
                  </a:lnTo>
                  <a:lnTo>
                    <a:pt x="6" y="1042"/>
                  </a:lnTo>
                  <a:lnTo>
                    <a:pt x="2" y="1040"/>
                  </a:lnTo>
                  <a:lnTo>
                    <a:pt x="0" y="1036"/>
                  </a:lnTo>
                  <a:lnTo>
                    <a:pt x="0" y="1032"/>
                  </a:lnTo>
                  <a:lnTo>
                    <a:pt x="0" y="1020"/>
                  </a:lnTo>
                  <a:lnTo>
                    <a:pt x="0" y="10"/>
                  </a:lnTo>
                  <a:lnTo>
                    <a:pt x="0" y="10"/>
                  </a:lnTo>
                  <a:lnTo>
                    <a:pt x="0" y="10"/>
                  </a:lnTo>
                  <a:lnTo>
                    <a:pt x="0" y="6"/>
                  </a:lnTo>
                  <a:lnTo>
                    <a:pt x="2" y="4"/>
                  </a:lnTo>
                  <a:lnTo>
                    <a:pt x="2" y="4"/>
                  </a:lnTo>
                  <a:lnTo>
                    <a:pt x="4" y="0"/>
                  </a:lnTo>
                  <a:lnTo>
                    <a:pt x="8" y="0"/>
                  </a:lnTo>
                  <a:lnTo>
                    <a:pt x="1514" y="0"/>
                  </a:lnTo>
                  <a:lnTo>
                    <a:pt x="1514" y="0"/>
                  </a:lnTo>
                  <a:lnTo>
                    <a:pt x="1518" y="0"/>
                  </a:lnTo>
                  <a:lnTo>
                    <a:pt x="1522" y="4"/>
                  </a:lnTo>
                  <a:lnTo>
                    <a:pt x="1522" y="4"/>
                  </a:lnTo>
                  <a:lnTo>
                    <a:pt x="1524" y="6"/>
                  </a:lnTo>
                  <a:lnTo>
                    <a:pt x="1524" y="10"/>
                  </a:lnTo>
                  <a:lnTo>
                    <a:pt x="1524" y="10"/>
                  </a:lnTo>
                  <a:lnTo>
                    <a:pt x="1524" y="1020"/>
                  </a:lnTo>
                  <a:close/>
                </a:path>
              </a:pathLst>
            </a:custGeom>
            <a:blipFill dpi="0" rotWithShape="0">
              <a:blip r:embed="rId5" cstate="print"/>
              <a:srcRect/>
              <a:stretch>
                <a:fillRect/>
              </a:stretch>
            </a:blipFill>
            <a:ln w="12700">
              <a:solidFill>
                <a:schemeClr val="accent1">
                  <a:lumMod val="10000"/>
                </a:schemeClr>
              </a:solidFill>
              <a:round/>
              <a:headEnd/>
              <a:tailEnd/>
            </a:ln>
            <a:effectLst/>
          </p:spPr>
          <p:txBody>
            <a:bodyPr wrap="none"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a:defRPr/>
              </a:pPr>
              <a:endParaRPr lang="da-DK">
                <a:latin typeface="Arial" pitchFamily="34" charset="0"/>
                <a:ea typeface="ＭＳ Ｐゴシック" pitchFamily="-97" charset="-128"/>
              </a:endParaRPr>
            </a:p>
          </p:txBody>
        </p:sp>
      </p:grpSp>
      <p:sp>
        <p:nvSpPr>
          <p:cNvPr id="36" name="Rectangle 448"/>
          <p:cNvSpPr>
            <a:spLocks noChangeArrowheads="1"/>
          </p:cNvSpPr>
          <p:nvPr/>
        </p:nvSpPr>
        <p:spPr bwMode="auto">
          <a:xfrm>
            <a:off x="7561925" y="4082984"/>
            <a:ext cx="1414462" cy="300038"/>
          </a:xfrm>
          <a:prstGeom prst="rect">
            <a:avLst/>
          </a:prstGeom>
          <a:noFill/>
          <a:ln w="9525">
            <a:noFill/>
            <a:miter lim="800000"/>
            <a:headEnd/>
            <a:tailEnd/>
          </a:ln>
        </p:spPr>
        <p:txBody>
          <a:bodyPr anchor="ctr"/>
          <a:ls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a:lstStyle>
          <a:p>
            <a:pPr indent="-342900" defTabSz="914400"/>
            <a:endParaRPr lang="en-US" noProof="1">
              <a:solidFill>
                <a:schemeClr val="tx2"/>
              </a:solidFill>
              <a:latin typeface="Calibri" pitchFamily="-111" charset="0"/>
            </a:endParaRPr>
          </a:p>
        </p:txBody>
      </p:sp>
      <p:pic>
        <p:nvPicPr>
          <p:cNvPr id="414" name="Afbeelding 413">
            <a:hlinkClick r:id="rId6"/>
          </p:cNvPr>
          <p:cNvPicPr>
            <a:picLocks noChangeAspect="1"/>
          </p:cNvPicPr>
          <p:nvPr/>
        </p:nvPicPr>
        <p:blipFill>
          <a:blip r:embed="rId7"/>
          <a:stretch>
            <a:fillRect/>
          </a:stretch>
        </p:blipFill>
        <p:spPr>
          <a:xfrm>
            <a:off x="1861451" y="5607917"/>
            <a:ext cx="1405843" cy="964152"/>
          </a:xfrm>
          <a:prstGeom prst="rect">
            <a:avLst/>
          </a:prstGeom>
        </p:spPr>
      </p:pic>
      <p:pic>
        <p:nvPicPr>
          <p:cNvPr id="416" name="Picture 4">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1948" y="5613905"/>
            <a:ext cx="1386074" cy="881722"/>
          </a:xfrm>
          <a:prstGeom prst="rect">
            <a:avLst/>
          </a:prstGeom>
        </p:spPr>
      </p:pic>
      <p:pic>
        <p:nvPicPr>
          <p:cNvPr id="417" name="Afbeelding 416">
            <a:hlinkClick r:id="rId10"/>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3477" y="1225884"/>
            <a:ext cx="1398942" cy="930486"/>
          </a:xfrm>
          <a:prstGeom prst="rect">
            <a:avLst/>
          </a:prstGeom>
        </p:spPr>
      </p:pic>
    </p:spTree>
    <p:extLst>
      <p:ext uri="{BB962C8B-B14F-4D97-AF65-F5344CB8AC3E}">
        <p14:creationId xmlns:p14="http://schemas.microsoft.com/office/powerpoint/2010/main" val="361909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0" y="3212976"/>
            <a:ext cx="9144000" cy="20882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normAutofit/>
          </a:bodyPr>
          <a:lstStyle/>
          <a:p>
            <a:r>
              <a:rPr lang="en-US" dirty="0"/>
              <a:t>Reading out accelerometer </a:t>
            </a:r>
            <a:r>
              <a:rPr lang="en-US" dirty="0" smtClean="0"/>
              <a:t>data</a:t>
            </a:r>
            <a:endParaRPr lang="en-US" dirty="0"/>
          </a:p>
        </p:txBody>
      </p:sp>
      <p:sp>
        <p:nvSpPr>
          <p:cNvPr id="3" name="Tijdelijke aanduiding voor inhoud 2"/>
          <p:cNvSpPr>
            <a:spLocks noGrp="1"/>
          </p:cNvSpPr>
          <p:nvPr>
            <p:ph idx="1"/>
          </p:nvPr>
        </p:nvSpPr>
        <p:spPr/>
        <p:txBody>
          <a:bodyPr/>
          <a:lstStyle/>
          <a:p>
            <a:r>
              <a:rPr lang="en-US" dirty="0" smtClean="0"/>
              <a:t>Download </a:t>
            </a:r>
            <a:r>
              <a:rPr lang="en-US" dirty="0" smtClean="0">
                <a:hlinkClick r:id="rId2" tooltip="MobileTemplate.zip"/>
              </a:rPr>
              <a:t>MobileTemplate.zip</a:t>
            </a:r>
            <a:endParaRPr lang="en-US" dirty="0" smtClean="0"/>
          </a:p>
          <a:p>
            <a:r>
              <a:rPr lang="en-US" dirty="0" smtClean="0">
                <a:hlinkClick r:id="rId3"/>
              </a:rPr>
              <a:t>https</a:t>
            </a:r>
            <a:r>
              <a:rPr lang="en-US" dirty="0">
                <a:hlinkClick r:id="rId3"/>
              </a:rPr>
              <a:t>://</a:t>
            </a:r>
            <a:r>
              <a:rPr lang="en-US" dirty="0" smtClean="0">
                <a:hlinkClick r:id="rId3"/>
              </a:rPr>
              <a:t>github.com/tomptrs/ProjectICT4</a:t>
            </a:r>
            <a:endParaRPr lang="en-US" dirty="0" smtClean="0"/>
          </a:p>
          <a:p>
            <a:endParaRPr lang="en-US" dirty="0"/>
          </a:p>
          <a:p>
            <a:endParaRPr lang="en-US" dirty="0" smtClean="0"/>
          </a:p>
          <a:p>
            <a:r>
              <a:rPr lang="en-US" dirty="0"/>
              <a:t>The accelerometer is a motion sensor that detects the change (</a:t>
            </a:r>
            <a:r>
              <a:rPr lang="en-US" i="1" dirty="0"/>
              <a:t>delta</a:t>
            </a:r>
            <a:r>
              <a:rPr lang="en-US" dirty="0"/>
              <a:t>) in movement relative to the current device orientation, in three dimensions along the </a:t>
            </a:r>
            <a:r>
              <a:rPr lang="en-US" i="1" dirty="0"/>
              <a:t>x</a:t>
            </a:r>
            <a:r>
              <a:rPr lang="en-US" dirty="0"/>
              <a:t>, </a:t>
            </a:r>
            <a:r>
              <a:rPr lang="en-US" i="1" dirty="0"/>
              <a:t>y</a:t>
            </a:r>
            <a:r>
              <a:rPr lang="en-US" dirty="0"/>
              <a:t>, and </a:t>
            </a:r>
            <a:r>
              <a:rPr lang="en-US" i="1" dirty="0"/>
              <a:t>z</a:t>
            </a:r>
            <a:r>
              <a:rPr lang="en-US" dirty="0"/>
              <a:t> axis.</a:t>
            </a:r>
          </a:p>
        </p:txBody>
      </p:sp>
    </p:spTree>
    <p:extLst>
      <p:ext uri="{BB962C8B-B14F-4D97-AF65-F5344CB8AC3E}">
        <p14:creationId xmlns:p14="http://schemas.microsoft.com/office/powerpoint/2010/main" val="33774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UI with accelerometer data</a:t>
            </a:r>
            <a:endParaRPr lang="en-US" dirty="0"/>
          </a:p>
        </p:txBody>
      </p:sp>
      <p:sp>
        <p:nvSpPr>
          <p:cNvPr id="3" name="Tijdelijke aanduiding voor inhoud 2"/>
          <p:cNvSpPr>
            <a:spLocks noGrp="1"/>
          </p:cNvSpPr>
          <p:nvPr>
            <p:ph idx="1"/>
          </p:nvPr>
        </p:nvSpPr>
        <p:spPr/>
        <p:txBody>
          <a:bodyPr/>
          <a:lstStyle/>
          <a:p>
            <a:pPr marL="0" indent="0">
              <a:buNone/>
            </a:pPr>
            <a:endParaRPr lang="en-US" dirty="0"/>
          </a:p>
        </p:txBody>
      </p:sp>
      <p:pic>
        <p:nvPicPr>
          <p:cNvPr id="4" name="Afbeelding 3"/>
          <p:cNvPicPr>
            <a:picLocks noChangeAspect="1"/>
          </p:cNvPicPr>
          <p:nvPr/>
        </p:nvPicPr>
        <p:blipFill>
          <a:blip r:embed="rId2"/>
          <a:stretch>
            <a:fillRect/>
          </a:stretch>
        </p:blipFill>
        <p:spPr>
          <a:xfrm>
            <a:off x="323528" y="1268760"/>
            <a:ext cx="8609191" cy="5112023"/>
          </a:xfrm>
          <a:prstGeom prst="rect">
            <a:avLst/>
          </a:prstGeom>
        </p:spPr>
      </p:pic>
    </p:spTree>
    <p:extLst>
      <p:ext uri="{BB962C8B-B14F-4D97-AF65-F5344CB8AC3E}">
        <p14:creationId xmlns:p14="http://schemas.microsoft.com/office/powerpoint/2010/main" val="336124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Update UI with accelerometer </a:t>
            </a:r>
            <a:r>
              <a:rPr lang="en-US" dirty="0" smtClean="0"/>
              <a:t>data cont’d</a:t>
            </a:r>
            <a:endParaRPr lang="en-US" dirty="0"/>
          </a:p>
        </p:txBody>
      </p:sp>
      <p:sp>
        <p:nvSpPr>
          <p:cNvPr id="3" name="Tijdelijke aanduiding voor inhoud 2"/>
          <p:cNvSpPr>
            <a:spLocks noGrp="1"/>
          </p:cNvSpPr>
          <p:nvPr>
            <p:ph idx="1"/>
          </p:nvPr>
        </p:nvSpPr>
        <p:spPr/>
        <p:txBody>
          <a:bodyPr/>
          <a:lstStyle/>
          <a:p>
            <a:r>
              <a:rPr lang="en-US" dirty="0" smtClean="0"/>
              <a:t>1. Interested in “</a:t>
            </a:r>
            <a:r>
              <a:rPr lang="en-US" dirty="0" err="1" smtClean="0"/>
              <a:t>deviceReady</a:t>
            </a:r>
            <a:r>
              <a:rPr lang="en-US" dirty="0" smtClean="0"/>
              <a:t>” event: </a:t>
            </a:r>
            <a:r>
              <a:rPr lang="en-US" i="1" dirty="0"/>
              <a:t> It signals that Cordova's device APIs have loaded and are ready to access.</a:t>
            </a:r>
            <a:r>
              <a:rPr lang="en-US" i="1" dirty="0" smtClean="0"/>
              <a:t> </a:t>
            </a:r>
          </a:p>
          <a:p>
            <a:r>
              <a:rPr lang="en-US" i="1" dirty="0" smtClean="0"/>
              <a:t>2. </a:t>
            </a:r>
            <a:r>
              <a:rPr lang="en-US" dirty="0" smtClean="0"/>
              <a:t>When device is “ready”, invoke </a:t>
            </a:r>
            <a:r>
              <a:rPr lang="en-US" i="1" dirty="0" err="1" smtClean="0"/>
              <a:t>startWatch</a:t>
            </a:r>
            <a:r>
              <a:rPr lang="en-US" dirty="0" smtClean="0"/>
              <a:t> function</a:t>
            </a:r>
            <a:endParaRPr lang="en-US" dirty="0"/>
          </a:p>
        </p:txBody>
      </p:sp>
      <p:pic>
        <p:nvPicPr>
          <p:cNvPr id="4" name="Afbeelding 3"/>
          <p:cNvPicPr>
            <a:picLocks noChangeAspect="1"/>
          </p:cNvPicPr>
          <p:nvPr/>
        </p:nvPicPr>
        <p:blipFill>
          <a:blip r:embed="rId2"/>
          <a:stretch>
            <a:fillRect/>
          </a:stretch>
        </p:blipFill>
        <p:spPr>
          <a:xfrm>
            <a:off x="3201812" y="3329608"/>
            <a:ext cx="5942188" cy="3528392"/>
          </a:xfrm>
          <a:prstGeom prst="rect">
            <a:avLst/>
          </a:prstGeom>
        </p:spPr>
      </p:pic>
      <p:sp>
        <p:nvSpPr>
          <p:cNvPr id="5" name="Tekstvak 4"/>
          <p:cNvSpPr txBox="1"/>
          <p:nvPr/>
        </p:nvSpPr>
        <p:spPr>
          <a:xfrm>
            <a:off x="3045359" y="3527720"/>
            <a:ext cx="312906" cy="369332"/>
          </a:xfrm>
          <a:prstGeom prst="rect">
            <a:avLst/>
          </a:prstGeom>
          <a:noFill/>
        </p:spPr>
        <p:txBody>
          <a:bodyPr wrap="none" rtlCol="0">
            <a:spAutoFit/>
          </a:bodyPr>
          <a:lstStyle/>
          <a:p>
            <a:r>
              <a:rPr lang="en-US" dirty="0" smtClean="0"/>
              <a:t>1</a:t>
            </a:r>
            <a:endParaRPr lang="en-US" dirty="0"/>
          </a:p>
        </p:txBody>
      </p:sp>
      <p:sp>
        <p:nvSpPr>
          <p:cNvPr id="6" name="Tekstvak 5"/>
          <p:cNvSpPr txBox="1"/>
          <p:nvPr/>
        </p:nvSpPr>
        <p:spPr>
          <a:xfrm>
            <a:off x="3034958" y="3933056"/>
            <a:ext cx="312906" cy="369332"/>
          </a:xfrm>
          <a:prstGeom prst="rect">
            <a:avLst/>
          </a:prstGeom>
          <a:noFill/>
        </p:spPr>
        <p:txBody>
          <a:bodyPr wrap="none" rtlCol="0">
            <a:spAutoFit/>
          </a:bodyPr>
          <a:lstStyle/>
          <a:p>
            <a:r>
              <a:rPr lang="en-US" dirty="0" smtClean="0"/>
              <a:t>2</a:t>
            </a:r>
            <a:endParaRPr lang="en-US" dirty="0"/>
          </a:p>
        </p:txBody>
      </p:sp>
    </p:spTree>
    <p:extLst>
      <p:ext uri="{BB962C8B-B14F-4D97-AF65-F5344CB8AC3E}">
        <p14:creationId xmlns:p14="http://schemas.microsoft.com/office/powerpoint/2010/main" val="3186988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Update UI with accelerometer data cont’d</a:t>
            </a:r>
          </a:p>
        </p:txBody>
      </p:sp>
      <p:sp>
        <p:nvSpPr>
          <p:cNvPr id="3" name="Tijdelijke aanduiding voor inhoud 2"/>
          <p:cNvSpPr>
            <a:spLocks noGrp="1"/>
          </p:cNvSpPr>
          <p:nvPr>
            <p:ph idx="1"/>
          </p:nvPr>
        </p:nvSpPr>
        <p:spPr/>
        <p:txBody>
          <a:bodyPr/>
          <a:lstStyle/>
          <a:p>
            <a:r>
              <a:rPr lang="en-US" dirty="0" smtClean="0"/>
              <a:t>3. </a:t>
            </a:r>
            <a:r>
              <a:rPr lang="en-US" dirty="0"/>
              <a:t>At a regular interval, get the acceleration along the </a:t>
            </a:r>
            <a:r>
              <a:rPr lang="en-US" i="1" dirty="0"/>
              <a:t>x</a:t>
            </a:r>
            <a:r>
              <a:rPr lang="en-US" dirty="0"/>
              <a:t>, </a:t>
            </a:r>
            <a:r>
              <a:rPr lang="en-US" i="1" dirty="0"/>
              <a:t>y</a:t>
            </a:r>
            <a:r>
              <a:rPr lang="en-US" dirty="0"/>
              <a:t>, and </a:t>
            </a:r>
            <a:r>
              <a:rPr lang="en-US" i="1" dirty="0"/>
              <a:t>z</a:t>
            </a:r>
            <a:r>
              <a:rPr lang="en-US" dirty="0"/>
              <a:t> axis.</a:t>
            </a:r>
            <a:r>
              <a:rPr lang="en-US" i="1" dirty="0" smtClean="0"/>
              <a:t>. </a:t>
            </a:r>
          </a:p>
          <a:p>
            <a:r>
              <a:rPr lang="en-US" dirty="0" smtClean="0"/>
              <a:t>4. Do some “</a:t>
            </a:r>
            <a:r>
              <a:rPr lang="en-US" i="1" dirty="0" smtClean="0"/>
              <a:t>fun</a:t>
            </a:r>
            <a:r>
              <a:rPr lang="en-US" dirty="0" smtClean="0"/>
              <a:t>” stuff with the data</a:t>
            </a:r>
            <a:endParaRPr lang="en-US" dirty="0"/>
          </a:p>
        </p:txBody>
      </p:sp>
      <p:pic>
        <p:nvPicPr>
          <p:cNvPr id="4" name="Afbeelding 3"/>
          <p:cNvPicPr>
            <a:picLocks noChangeAspect="1"/>
          </p:cNvPicPr>
          <p:nvPr/>
        </p:nvPicPr>
        <p:blipFill>
          <a:blip r:embed="rId2"/>
          <a:stretch>
            <a:fillRect/>
          </a:stretch>
        </p:blipFill>
        <p:spPr>
          <a:xfrm>
            <a:off x="3201812" y="3329608"/>
            <a:ext cx="5942188" cy="3528392"/>
          </a:xfrm>
          <a:prstGeom prst="rect">
            <a:avLst/>
          </a:prstGeom>
        </p:spPr>
      </p:pic>
      <p:sp>
        <p:nvSpPr>
          <p:cNvPr id="5" name="Tekstvak 4"/>
          <p:cNvSpPr txBox="1"/>
          <p:nvPr/>
        </p:nvSpPr>
        <p:spPr>
          <a:xfrm>
            <a:off x="3076127" y="4739279"/>
            <a:ext cx="312906" cy="369332"/>
          </a:xfrm>
          <a:prstGeom prst="rect">
            <a:avLst/>
          </a:prstGeom>
          <a:noFill/>
        </p:spPr>
        <p:txBody>
          <a:bodyPr wrap="none" rtlCol="0">
            <a:spAutoFit/>
          </a:bodyPr>
          <a:lstStyle/>
          <a:p>
            <a:r>
              <a:rPr lang="en-US" dirty="0" smtClean="0"/>
              <a:t>3</a:t>
            </a:r>
            <a:endParaRPr lang="en-US" dirty="0"/>
          </a:p>
        </p:txBody>
      </p:sp>
      <p:sp>
        <p:nvSpPr>
          <p:cNvPr id="6" name="Tekstvak 5"/>
          <p:cNvSpPr txBox="1"/>
          <p:nvPr/>
        </p:nvSpPr>
        <p:spPr>
          <a:xfrm>
            <a:off x="3076127" y="5877272"/>
            <a:ext cx="312906" cy="369332"/>
          </a:xfrm>
          <a:prstGeom prst="rect">
            <a:avLst/>
          </a:prstGeom>
          <a:noFill/>
        </p:spPr>
        <p:txBody>
          <a:bodyPr wrap="none" rtlCol="0">
            <a:spAutoFit/>
          </a:bodyPr>
          <a:lstStyle/>
          <a:p>
            <a:r>
              <a:rPr lang="en-US" dirty="0" smtClean="0"/>
              <a:t>4</a:t>
            </a:r>
            <a:endParaRPr lang="en-US" dirty="0"/>
          </a:p>
        </p:txBody>
      </p:sp>
    </p:spTree>
    <p:extLst>
      <p:ext uri="{BB962C8B-B14F-4D97-AF65-F5344CB8AC3E}">
        <p14:creationId xmlns:p14="http://schemas.microsoft.com/office/powerpoint/2010/main" val="3620243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Develop a circle object</a:t>
            </a:r>
            <a:endParaRPr lang="en-US" dirty="0"/>
          </a:p>
        </p:txBody>
      </p:sp>
      <p:sp>
        <p:nvSpPr>
          <p:cNvPr id="3" name="Tijdelijke aanduiding voor inhoud 2"/>
          <p:cNvSpPr>
            <a:spLocks noGrp="1"/>
          </p:cNvSpPr>
          <p:nvPr>
            <p:ph idx="1"/>
          </p:nvPr>
        </p:nvSpPr>
        <p:spPr/>
        <p:txBody>
          <a:bodyPr/>
          <a:lstStyle/>
          <a:p>
            <a:endParaRPr lang="en-US"/>
          </a:p>
        </p:txBody>
      </p:sp>
    </p:spTree>
    <p:extLst>
      <p:ext uri="{BB962C8B-B14F-4D97-AF65-F5344CB8AC3E}">
        <p14:creationId xmlns:p14="http://schemas.microsoft.com/office/powerpoint/2010/main" val="3870380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Develop a circle object</a:t>
            </a:r>
            <a:endParaRPr lang="en-US" dirty="0"/>
          </a:p>
        </p:txBody>
      </p:sp>
      <p:sp>
        <p:nvSpPr>
          <p:cNvPr id="3" name="Tijdelijke aanduiding voor inhoud 2"/>
          <p:cNvSpPr>
            <a:spLocks noGrp="1"/>
          </p:cNvSpPr>
          <p:nvPr>
            <p:ph idx="1"/>
          </p:nvPr>
        </p:nvSpPr>
        <p:spPr/>
        <p:txBody>
          <a:bodyPr/>
          <a:lstStyle/>
          <a:p>
            <a:endParaRPr lang="en-US"/>
          </a:p>
        </p:txBody>
      </p:sp>
      <p:pic>
        <p:nvPicPr>
          <p:cNvPr id="4" name="Afbeelding 3"/>
          <p:cNvPicPr>
            <a:picLocks noChangeAspect="1"/>
          </p:cNvPicPr>
          <p:nvPr/>
        </p:nvPicPr>
        <p:blipFill>
          <a:blip r:embed="rId2"/>
          <a:stretch>
            <a:fillRect/>
          </a:stretch>
        </p:blipFill>
        <p:spPr>
          <a:xfrm>
            <a:off x="1403648" y="2204864"/>
            <a:ext cx="6235910" cy="3246090"/>
          </a:xfrm>
          <a:prstGeom prst="rect">
            <a:avLst/>
          </a:prstGeom>
        </p:spPr>
      </p:pic>
    </p:spTree>
    <p:extLst>
      <p:ext uri="{BB962C8B-B14F-4D97-AF65-F5344CB8AC3E}">
        <p14:creationId xmlns:p14="http://schemas.microsoft.com/office/powerpoint/2010/main" val="3227157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Do some “</a:t>
            </a:r>
            <a:r>
              <a:rPr lang="en-US" i="1" dirty="0"/>
              <a:t>fun</a:t>
            </a:r>
            <a:r>
              <a:rPr lang="en-US" dirty="0"/>
              <a:t>” stuff with </a:t>
            </a:r>
            <a:r>
              <a:rPr lang="en-US" dirty="0" err="1" smtClean="0"/>
              <a:t>accelerometerdata</a:t>
            </a:r>
            <a:endParaRPr lang="en-US" dirty="0"/>
          </a:p>
        </p:txBody>
      </p:sp>
      <p:sp>
        <p:nvSpPr>
          <p:cNvPr id="3" name="Tijdelijke aanduiding voor inhoud 2"/>
          <p:cNvSpPr>
            <a:spLocks noGrp="1"/>
          </p:cNvSpPr>
          <p:nvPr>
            <p:ph idx="1"/>
          </p:nvPr>
        </p:nvSpPr>
        <p:spPr/>
        <p:txBody>
          <a:bodyPr/>
          <a:lstStyle/>
          <a:p>
            <a:endParaRPr lang="en-US"/>
          </a:p>
        </p:txBody>
      </p:sp>
      <p:pic>
        <p:nvPicPr>
          <p:cNvPr id="4" name="Afbeelding 3"/>
          <p:cNvPicPr>
            <a:picLocks noChangeAspect="1"/>
          </p:cNvPicPr>
          <p:nvPr/>
        </p:nvPicPr>
        <p:blipFill>
          <a:blip r:embed="rId2"/>
          <a:stretch>
            <a:fillRect/>
          </a:stretch>
        </p:blipFill>
        <p:spPr>
          <a:xfrm>
            <a:off x="2723524" y="1217684"/>
            <a:ext cx="6336704" cy="5358735"/>
          </a:xfrm>
          <a:prstGeom prst="rect">
            <a:avLst/>
          </a:prstGeom>
        </p:spPr>
      </p:pic>
    </p:spTree>
    <p:extLst>
      <p:ext uri="{BB962C8B-B14F-4D97-AF65-F5344CB8AC3E}">
        <p14:creationId xmlns:p14="http://schemas.microsoft.com/office/powerpoint/2010/main" val="2705640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bwMode="auto">
          <a:xfrm>
            <a:off x="179512" y="1268760"/>
            <a:ext cx="4824536" cy="122413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smtClean="0">
              <a:ln>
                <a:noFill/>
              </a:ln>
              <a:solidFill>
                <a:schemeClr val="tx1"/>
              </a:solidFill>
              <a:effectLst/>
              <a:latin typeface="Arial" charset="0"/>
            </a:endParaRPr>
          </a:p>
        </p:txBody>
      </p:sp>
      <p:sp>
        <p:nvSpPr>
          <p:cNvPr id="2" name="Titel 1"/>
          <p:cNvSpPr>
            <a:spLocks noGrp="1"/>
          </p:cNvSpPr>
          <p:nvPr>
            <p:ph type="title"/>
          </p:nvPr>
        </p:nvSpPr>
        <p:spPr/>
        <p:txBody>
          <a:bodyPr>
            <a:normAutofit/>
          </a:bodyPr>
          <a:lstStyle/>
          <a:p>
            <a:r>
              <a:rPr lang="nl-BE" dirty="0" err="1" smtClean="0"/>
              <a:t>Collision</a:t>
            </a:r>
            <a:r>
              <a:rPr lang="nl-BE" dirty="0" smtClean="0"/>
              <a:t> </a:t>
            </a:r>
            <a:r>
              <a:rPr lang="nl-BE" dirty="0" err="1" smtClean="0"/>
              <a:t>detection</a:t>
            </a:r>
            <a:endParaRPr lang="nl-BE" dirty="0"/>
          </a:p>
        </p:txBody>
      </p:sp>
      <p:sp>
        <p:nvSpPr>
          <p:cNvPr id="3" name="Tijdelijke aanduiding voor inhoud 2"/>
          <p:cNvSpPr>
            <a:spLocks noGrp="1"/>
          </p:cNvSpPr>
          <p:nvPr>
            <p:ph idx="1"/>
          </p:nvPr>
        </p:nvSpPr>
        <p:spPr>
          <a:xfrm>
            <a:off x="179513" y="1328738"/>
            <a:ext cx="4824536" cy="5196606"/>
          </a:xfrm>
        </p:spPr>
        <p:txBody>
          <a:bodyPr/>
          <a:lstStyle/>
          <a:p>
            <a:r>
              <a:rPr lang="nl-BE" dirty="0" err="1" smtClean="0"/>
              <a:t>Distance</a:t>
            </a:r>
            <a:r>
              <a:rPr lang="nl-BE" dirty="0" err="1" smtClean="0"/>
              <a:t>-based</a:t>
            </a:r>
            <a:r>
              <a:rPr lang="nl-BE" dirty="0" smtClean="0"/>
              <a:t> </a:t>
            </a:r>
            <a:r>
              <a:rPr lang="nl-BE" dirty="0" err="1" smtClean="0"/>
              <a:t>collision</a:t>
            </a:r>
            <a:r>
              <a:rPr lang="nl-BE" dirty="0" smtClean="0"/>
              <a:t> </a:t>
            </a:r>
            <a:r>
              <a:rPr lang="nl-BE" dirty="0" err="1" smtClean="0"/>
              <a:t>detetection</a:t>
            </a:r>
            <a:endParaRPr lang="nl-BE" dirty="0" smtClean="0"/>
          </a:p>
          <a:p>
            <a:endParaRPr lang="nl-BE" dirty="0" smtClean="0"/>
          </a:p>
          <a:p>
            <a:r>
              <a:rPr lang="nl-BE" dirty="0" smtClean="0"/>
              <a:t>Check </a:t>
            </a:r>
            <a:r>
              <a:rPr lang="nl-BE" dirty="0" err="1" smtClean="0"/>
              <a:t>if</a:t>
            </a:r>
            <a:r>
              <a:rPr lang="nl-BE" dirty="0" smtClean="0"/>
              <a:t> </a:t>
            </a:r>
            <a:r>
              <a:rPr lang="nl-BE" dirty="0" err="1" smtClean="0"/>
              <a:t>distance</a:t>
            </a:r>
            <a:r>
              <a:rPr lang="nl-BE" dirty="0" smtClean="0"/>
              <a:t> (</a:t>
            </a:r>
            <a:r>
              <a:rPr lang="nl-BE" dirty="0" err="1" smtClean="0"/>
              <a:t>pythagorean</a:t>
            </a:r>
            <a:r>
              <a:rPr lang="nl-BE" dirty="0" smtClean="0"/>
              <a:t> </a:t>
            </a:r>
            <a:r>
              <a:rPr lang="nl-BE" dirty="0" err="1" smtClean="0"/>
              <a:t>Theorem</a:t>
            </a:r>
            <a:r>
              <a:rPr lang="nl-BE" dirty="0" smtClean="0"/>
              <a:t>)  2 </a:t>
            </a:r>
            <a:r>
              <a:rPr lang="nl-BE" dirty="0" err="1" smtClean="0"/>
              <a:t>circles</a:t>
            </a:r>
            <a:r>
              <a:rPr lang="nl-BE" dirty="0" smtClean="0"/>
              <a:t> &lt; </a:t>
            </a:r>
            <a:r>
              <a:rPr lang="nl-BE" dirty="0" err="1" smtClean="0"/>
              <a:t>sum</a:t>
            </a:r>
            <a:r>
              <a:rPr lang="nl-BE" dirty="0" smtClean="0"/>
              <a:t> Radius1 + Radius2</a:t>
            </a:r>
            <a:endParaRPr lang="nl-BE" i="1" dirty="0"/>
          </a:p>
        </p:txBody>
      </p:sp>
      <p:pic>
        <p:nvPicPr>
          <p:cNvPr id="2050" name="Picture 2"/>
          <p:cNvPicPr>
            <a:picLocks noChangeAspect="1" noChangeArrowheads="1"/>
          </p:cNvPicPr>
          <p:nvPr/>
        </p:nvPicPr>
        <p:blipFill>
          <a:blip r:embed="rId2" cstate="print"/>
          <a:srcRect/>
          <a:stretch>
            <a:fillRect/>
          </a:stretch>
        </p:blipFill>
        <p:spPr bwMode="auto">
          <a:xfrm>
            <a:off x="5580112" y="1556792"/>
            <a:ext cx="3563888" cy="3960440"/>
          </a:xfrm>
          <a:prstGeom prst="rect">
            <a:avLst/>
          </a:prstGeom>
          <a:noFill/>
          <a:ln w="9525">
            <a:noFill/>
            <a:miter lim="800000"/>
            <a:headEnd/>
            <a:tailEnd/>
          </a:ln>
        </p:spPr>
      </p:pic>
    </p:spTree>
    <p:extLst>
      <p:ext uri="{BB962C8B-B14F-4D97-AF65-F5344CB8AC3E}">
        <p14:creationId xmlns:p14="http://schemas.microsoft.com/office/powerpoint/2010/main" val="9014035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Implementation</a:t>
            </a:r>
            <a:endParaRPr lang="nl-BE" dirty="0"/>
          </a:p>
        </p:txBody>
      </p:sp>
      <p:sp>
        <p:nvSpPr>
          <p:cNvPr id="3" name="Tijdelijke aanduiding voor inhoud 2"/>
          <p:cNvSpPr>
            <a:spLocks noGrp="1"/>
          </p:cNvSpPr>
          <p:nvPr>
            <p:ph idx="1"/>
          </p:nvPr>
        </p:nvSpPr>
        <p:spPr>
          <a:xfrm>
            <a:off x="722313" y="3645024"/>
            <a:ext cx="8212137" cy="2585914"/>
          </a:xfrm>
        </p:spPr>
        <p:txBody>
          <a:bodyPr/>
          <a:lstStyle/>
          <a:p>
            <a:r>
              <a:rPr lang="nl-BE" dirty="0" err="1" smtClean="0"/>
              <a:t>Hyp</a:t>
            </a:r>
            <a:r>
              <a:rPr lang="nl-BE" dirty="0" smtClean="0"/>
              <a:t> = </a:t>
            </a:r>
            <a:r>
              <a:rPr lang="nl-BE" dirty="0" err="1" smtClean="0"/>
              <a:t>sqrt</a:t>
            </a:r>
            <a:r>
              <a:rPr lang="nl-BE" dirty="0" smtClean="0"/>
              <a:t>(</a:t>
            </a:r>
            <a:r>
              <a:rPr lang="nl-BE" dirty="0" err="1" smtClean="0"/>
              <a:t>dX</a:t>
            </a:r>
            <a:r>
              <a:rPr lang="nl-BE" dirty="0" smtClean="0"/>
              <a:t>^2 + </a:t>
            </a:r>
            <a:r>
              <a:rPr lang="nl-BE" dirty="0" err="1" smtClean="0"/>
              <a:t>dY</a:t>
            </a:r>
            <a:r>
              <a:rPr lang="nl-BE" dirty="0" smtClean="0"/>
              <a:t>^2)</a:t>
            </a:r>
            <a:endParaRPr lang="nl-BE" dirty="0"/>
          </a:p>
        </p:txBody>
      </p:sp>
      <p:sp>
        <p:nvSpPr>
          <p:cNvPr id="4" name="Ovaal 3"/>
          <p:cNvSpPr/>
          <p:nvPr/>
        </p:nvSpPr>
        <p:spPr bwMode="auto">
          <a:xfrm>
            <a:off x="1619672" y="980728"/>
            <a:ext cx="1440160" cy="144016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nl-BE" sz="1800" b="0" i="0" u="none" strike="noStrike" cap="none" normalizeH="0" baseline="0" dirty="0" smtClean="0">
                <a:ln>
                  <a:noFill/>
                </a:ln>
                <a:solidFill>
                  <a:schemeClr val="tx1"/>
                </a:solidFill>
                <a:effectLst/>
                <a:latin typeface="Arial" charset="0"/>
              </a:rPr>
              <a:t>A</a:t>
            </a:r>
          </a:p>
        </p:txBody>
      </p:sp>
      <p:sp>
        <p:nvSpPr>
          <p:cNvPr id="5" name="Ovaal 4"/>
          <p:cNvSpPr/>
          <p:nvPr/>
        </p:nvSpPr>
        <p:spPr bwMode="auto">
          <a:xfrm>
            <a:off x="2627784" y="1988840"/>
            <a:ext cx="1440160" cy="1440160"/>
          </a:xfrm>
          <a:prstGeom prst="ellipse">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dirty="0" smtClean="0">
              <a:ln>
                <a:noFill/>
              </a:ln>
              <a:solidFill>
                <a:schemeClr val="tx1"/>
              </a:solidFill>
              <a:effectLst/>
              <a:latin typeface="Arial" charset="0"/>
            </a:endParaRPr>
          </a:p>
        </p:txBody>
      </p:sp>
      <p:sp>
        <p:nvSpPr>
          <p:cNvPr id="12" name="Tekstvak 11"/>
          <p:cNvSpPr txBox="1"/>
          <p:nvPr/>
        </p:nvSpPr>
        <p:spPr>
          <a:xfrm>
            <a:off x="3347864" y="2852936"/>
            <a:ext cx="338554" cy="369332"/>
          </a:xfrm>
          <a:prstGeom prst="rect">
            <a:avLst/>
          </a:prstGeom>
          <a:noFill/>
        </p:spPr>
        <p:txBody>
          <a:bodyPr wrap="none" rtlCol="0">
            <a:spAutoFit/>
          </a:bodyPr>
          <a:lstStyle/>
          <a:p>
            <a:r>
              <a:rPr lang="nl-BE" dirty="0" smtClean="0"/>
              <a:t>B</a:t>
            </a:r>
            <a:endParaRPr lang="nl-BE" dirty="0"/>
          </a:p>
        </p:txBody>
      </p:sp>
      <p:cxnSp>
        <p:nvCxnSpPr>
          <p:cNvPr id="14" name="Rechte verbindingslijn 13"/>
          <p:cNvCxnSpPr/>
          <p:nvPr/>
        </p:nvCxnSpPr>
        <p:spPr bwMode="auto">
          <a:xfrm>
            <a:off x="2267744" y="1628800"/>
            <a:ext cx="1080120" cy="10801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Rechte verbindingslijn 15"/>
          <p:cNvCxnSpPr/>
          <p:nvPr/>
        </p:nvCxnSpPr>
        <p:spPr bwMode="auto">
          <a:xfrm>
            <a:off x="2267744" y="1628800"/>
            <a:ext cx="10801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Rechte verbindingslijn 17"/>
          <p:cNvCxnSpPr/>
          <p:nvPr/>
        </p:nvCxnSpPr>
        <p:spPr bwMode="auto">
          <a:xfrm flipV="1">
            <a:off x="3347864" y="1628800"/>
            <a:ext cx="0" cy="10801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kstvak 18"/>
          <p:cNvSpPr txBox="1"/>
          <p:nvPr/>
        </p:nvSpPr>
        <p:spPr>
          <a:xfrm>
            <a:off x="2699792" y="1268760"/>
            <a:ext cx="466794" cy="369332"/>
          </a:xfrm>
          <a:prstGeom prst="rect">
            <a:avLst/>
          </a:prstGeom>
          <a:noFill/>
        </p:spPr>
        <p:txBody>
          <a:bodyPr wrap="none" rtlCol="0">
            <a:spAutoFit/>
          </a:bodyPr>
          <a:lstStyle/>
          <a:p>
            <a:r>
              <a:rPr lang="nl-BE" dirty="0" err="1" smtClean="0"/>
              <a:t>dX</a:t>
            </a:r>
            <a:endParaRPr lang="nl-BE" dirty="0"/>
          </a:p>
        </p:txBody>
      </p:sp>
      <p:sp>
        <p:nvSpPr>
          <p:cNvPr id="20" name="Tekstvak 19"/>
          <p:cNvSpPr txBox="1"/>
          <p:nvPr/>
        </p:nvSpPr>
        <p:spPr>
          <a:xfrm>
            <a:off x="3491880" y="1916832"/>
            <a:ext cx="466794" cy="369332"/>
          </a:xfrm>
          <a:prstGeom prst="rect">
            <a:avLst/>
          </a:prstGeom>
          <a:noFill/>
        </p:spPr>
        <p:txBody>
          <a:bodyPr wrap="none" rtlCol="0">
            <a:spAutoFit/>
          </a:bodyPr>
          <a:lstStyle/>
          <a:p>
            <a:r>
              <a:rPr lang="nl-BE" dirty="0" err="1" smtClean="0"/>
              <a:t>dY</a:t>
            </a:r>
            <a:endParaRPr lang="nl-BE" dirty="0"/>
          </a:p>
        </p:txBody>
      </p:sp>
      <p:sp>
        <p:nvSpPr>
          <p:cNvPr id="21" name="Rechthoek 20"/>
          <p:cNvSpPr/>
          <p:nvPr/>
        </p:nvSpPr>
        <p:spPr>
          <a:xfrm>
            <a:off x="4572000" y="1556792"/>
            <a:ext cx="4572000" cy="646331"/>
          </a:xfrm>
          <a:prstGeom prst="rect">
            <a:avLst/>
          </a:prstGeom>
          <a:solidFill>
            <a:schemeClr val="accent2">
              <a:lumMod val="20000"/>
              <a:lumOff val="80000"/>
            </a:schemeClr>
          </a:solidFill>
        </p:spPr>
        <p:txBody>
          <a:bodyPr>
            <a:spAutoFit/>
          </a:bodyPr>
          <a:lstStyle/>
          <a:p>
            <a:r>
              <a:rPr lang="nl-BE" dirty="0" smtClean="0"/>
              <a:t>controleer of de afstand tussen 2 cirkels is kleiner dan de som van de stralen </a:t>
            </a:r>
          </a:p>
        </p:txBody>
      </p:sp>
      <p:sp>
        <p:nvSpPr>
          <p:cNvPr id="22" name="Tekstvak 21"/>
          <p:cNvSpPr txBox="1"/>
          <p:nvPr/>
        </p:nvSpPr>
        <p:spPr>
          <a:xfrm>
            <a:off x="2195736" y="2132856"/>
            <a:ext cx="556563" cy="369332"/>
          </a:xfrm>
          <a:prstGeom prst="rect">
            <a:avLst/>
          </a:prstGeom>
          <a:noFill/>
        </p:spPr>
        <p:txBody>
          <a:bodyPr wrap="none" rtlCol="0">
            <a:spAutoFit/>
          </a:bodyPr>
          <a:lstStyle/>
          <a:p>
            <a:r>
              <a:rPr lang="nl-BE" dirty="0" err="1" smtClean="0"/>
              <a:t>hyp</a:t>
            </a:r>
            <a:endParaRPr lang="nl-BE" dirty="0"/>
          </a:p>
        </p:txBody>
      </p:sp>
      <p:pic>
        <p:nvPicPr>
          <p:cNvPr id="3074" name="Picture 2"/>
          <p:cNvPicPr>
            <a:picLocks noChangeAspect="1" noChangeArrowheads="1"/>
          </p:cNvPicPr>
          <p:nvPr/>
        </p:nvPicPr>
        <p:blipFill>
          <a:blip r:embed="rId3" cstate="print"/>
          <a:srcRect/>
          <a:stretch>
            <a:fillRect/>
          </a:stretch>
        </p:blipFill>
        <p:spPr bwMode="auto">
          <a:xfrm>
            <a:off x="1349013" y="4068485"/>
            <a:ext cx="4752528" cy="2849092"/>
          </a:xfrm>
          <a:prstGeom prst="rect">
            <a:avLst/>
          </a:prstGeom>
          <a:noFill/>
          <a:ln w="9525">
            <a:noFill/>
            <a:miter lim="800000"/>
            <a:headEnd/>
            <a:tailEnd/>
          </a:ln>
        </p:spPr>
      </p:pic>
    </p:spTree>
    <p:extLst>
      <p:ext uri="{BB962C8B-B14F-4D97-AF65-F5344CB8AC3E}">
        <p14:creationId xmlns:p14="http://schemas.microsoft.com/office/powerpoint/2010/main" val="12527132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Deploy to device</a:t>
            </a:r>
            <a:endParaRPr lang="en-US" dirty="0"/>
          </a:p>
        </p:txBody>
      </p:sp>
      <p:sp>
        <p:nvSpPr>
          <p:cNvPr id="3" name="Tijdelijke aanduiding voor inhoud 2"/>
          <p:cNvSpPr>
            <a:spLocks noGrp="1"/>
          </p:cNvSpPr>
          <p:nvPr>
            <p:ph idx="1"/>
          </p:nvPr>
        </p:nvSpPr>
        <p:spPr>
          <a:xfrm>
            <a:off x="313184" y="1268760"/>
            <a:ext cx="8435280" cy="5256584"/>
          </a:xfrm>
        </p:spPr>
        <p:txBody>
          <a:bodyPr/>
          <a:lstStyle/>
          <a:p>
            <a:r>
              <a:rPr lang="en-US" dirty="0" err="1" smtClean="0"/>
              <a:t>Phonegap</a:t>
            </a:r>
            <a:r>
              <a:rPr lang="en-US" dirty="0" smtClean="0"/>
              <a:t> build ( </a:t>
            </a:r>
            <a:r>
              <a:rPr lang="en-US" dirty="0" err="1" smtClean="0"/>
              <a:t>faq</a:t>
            </a:r>
            <a:r>
              <a:rPr lang="en-US" dirty="0" smtClean="0"/>
              <a:t> )</a:t>
            </a:r>
            <a:endParaRPr lang="en-US" dirty="0"/>
          </a:p>
        </p:txBody>
      </p:sp>
      <p:pic>
        <p:nvPicPr>
          <p:cNvPr id="4" name="Afbeelding 3"/>
          <p:cNvPicPr>
            <a:picLocks noChangeAspect="1"/>
          </p:cNvPicPr>
          <p:nvPr/>
        </p:nvPicPr>
        <p:blipFill>
          <a:blip r:embed="rId2"/>
          <a:stretch>
            <a:fillRect/>
          </a:stretch>
        </p:blipFill>
        <p:spPr>
          <a:xfrm>
            <a:off x="0" y="3880425"/>
            <a:ext cx="9061606" cy="2971205"/>
          </a:xfrm>
          <a:prstGeom prst="rect">
            <a:avLst/>
          </a:prstGeom>
        </p:spPr>
      </p:pic>
    </p:spTree>
    <p:extLst>
      <p:ext uri="{BB962C8B-B14F-4D97-AF65-F5344CB8AC3E}">
        <p14:creationId xmlns:p14="http://schemas.microsoft.com/office/powerpoint/2010/main" val="33568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1268760"/>
            <a:ext cx="8435280" cy="3888432"/>
          </a:xfrm>
        </p:spPr>
        <p:txBody>
          <a:bodyPr/>
          <a:lstStyle/>
          <a:p>
            <a:r>
              <a:rPr lang="en-US" b="1" dirty="0" smtClean="0"/>
              <a:t>Building a Hybrid Mobile App</a:t>
            </a:r>
          </a:p>
          <a:p>
            <a:endParaRPr lang="en-US" b="1" dirty="0"/>
          </a:p>
          <a:p>
            <a:pPr lvl="1"/>
            <a:r>
              <a:rPr lang="en-US" dirty="0" smtClean="0">
                <a:solidFill>
                  <a:schemeClr val="bg1">
                    <a:lumMod val="85000"/>
                  </a:schemeClr>
                </a:solidFill>
              </a:rPr>
              <a:t>Building a project “together” in an international context</a:t>
            </a:r>
          </a:p>
          <a:p>
            <a:pPr lvl="1"/>
            <a:r>
              <a:rPr lang="en-US" dirty="0" smtClean="0">
                <a:solidFill>
                  <a:schemeClr val="bg1">
                    <a:lumMod val="85000"/>
                  </a:schemeClr>
                </a:solidFill>
              </a:rPr>
              <a:t>Think </a:t>
            </a:r>
            <a:r>
              <a:rPr lang="en-US" dirty="0">
                <a:solidFill>
                  <a:schemeClr val="bg1">
                    <a:lumMod val="85000"/>
                  </a:schemeClr>
                </a:solidFill>
              </a:rPr>
              <a:t>“Social</a:t>
            </a:r>
            <a:r>
              <a:rPr lang="en-US" dirty="0" smtClean="0">
                <a:solidFill>
                  <a:schemeClr val="bg1">
                    <a:lumMod val="85000"/>
                  </a:schemeClr>
                </a:solidFill>
              </a:rPr>
              <a:t>”</a:t>
            </a:r>
          </a:p>
          <a:p>
            <a:pPr lvl="1"/>
            <a:r>
              <a:rPr lang="en-US" dirty="0" smtClean="0">
                <a:solidFill>
                  <a:schemeClr val="bg1">
                    <a:lumMod val="85000"/>
                  </a:schemeClr>
                </a:solidFill>
              </a:rPr>
              <a:t>Think on Target Audience</a:t>
            </a:r>
          </a:p>
          <a:p>
            <a:pPr lvl="2"/>
            <a:r>
              <a:rPr lang="en-US" dirty="0" smtClean="0">
                <a:solidFill>
                  <a:schemeClr val="bg1">
                    <a:lumMod val="85000"/>
                  </a:schemeClr>
                </a:solidFill>
              </a:rPr>
              <a:t>Seek a test audience?</a:t>
            </a:r>
          </a:p>
          <a:p>
            <a:pPr lvl="1"/>
            <a:r>
              <a:rPr lang="en-US" dirty="0" smtClean="0">
                <a:solidFill>
                  <a:schemeClr val="bg1">
                    <a:lumMod val="85000"/>
                  </a:schemeClr>
                </a:solidFill>
              </a:rPr>
              <a:t>Check competitors</a:t>
            </a:r>
          </a:p>
          <a:p>
            <a:pPr lvl="2"/>
            <a:r>
              <a:rPr lang="en-US" dirty="0" smtClean="0">
                <a:solidFill>
                  <a:schemeClr val="bg1">
                    <a:lumMod val="85000"/>
                  </a:schemeClr>
                </a:solidFill>
              </a:rPr>
              <a:t>w </a:t>
            </a:r>
            <a:r>
              <a:rPr lang="en-US" dirty="0" err="1" smtClean="0">
                <a:solidFill>
                  <a:schemeClr val="bg1">
                    <a:lumMod val="85000"/>
                  </a:schemeClr>
                </a:solidFill>
              </a:rPr>
              <a:t>w</a:t>
            </a:r>
            <a:r>
              <a:rPr lang="en-US" dirty="0" smtClean="0">
                <a:solidFill>
                  <a:schemeClr val="bg1">
                    <a:lumMod val="85000"/>
                  </a:schemeClr>
                </a:solidFill>
              </a:rPr>
              <a:t> </a:t>
            </a:r>
            <a:r>
              <a:rPr lang="en-US" dirty="0" err="1" smtClean="0">
                <a:solidFill>
                  <a:schemeClr val="bg1">
                    <a:lumMod val="85000"/>
                  </a:schemeClr>
                </a:solidFill>
              </a:rPr>
              <a:t>w</a:t>
            </a:r>
            <a:r>
              <a:rPr lang="en-US" dirty="0" smtClean="0">
                <a:solidFill>
                  <a:schemeClr val="bg1">
                    <a:lumMod val="85000"/>
                  </a:schemeClr>
                </a:solidFill>
              </a:rPr>
              <a:t>. </a:t>
            </a:r>
            <a:r>
              <a:rPr lang="en-US" dirty="0" err="1">
                <a:solidFill>
                  <a:schemeClr val="bg1">
                    <a:lumMod val="85000"/>
                  </a:schemeClr>
                </a:solidFill>
              </a:rPr>
              <a:t>i</a:t>
            </a:r>
            <a:r>
              <a:rPr lang="en-US" dirty="0" err="1" smtClean="0">
                <a:solidFill>
                  <a:schemeClr val="bg1">
                    <a:lumMod val="85000"/>
                  </a:schemeClr>
                </a:solidFill>
              </a:rPr>
              <a:t>deaswatch</a:t>
            </a:r>
            <a:r>
              <a:rPr lang="en-US" dirty="0" smtClean="0">
                <a:solidFill>
                  <a:schemeClr val="bg1">
                    <a:lumMod val="85000"/>
                  </a:schemeClr>
                </a:solidFill>
              </a:rPr>
              <a:t>. com</a:t>
            </a:r>
          </a:p>
          <a:p>
            <a:pPr lvl="2"/>
            <a:r>
              <a:rPr lang="en-US" dirty="0" smtClean="0">
                <a:solidFill>
                  <a:schemeClr val="bg1">
                    <a:lumMod val="85000"/>
                  </a:schemeClr>
                </a:solidFill>
              </a:rPr>
              <a:t> w </a:t>
            </a:r>
            <a:r>
              <a:rPr lang="en-US" dirty="0" err="1" smtClean="0">
                <a:solidFill>
                  <a:schemeClr val="bg1">
                    <a:lumMod val="85000"/>
                  </a:schemeClr>
                </a:solidFill>
              </a:rPr>
              <a:t>w</a:t>
            </a:r>
            <a:r>
              <a:rPr lang="en-US" dirty="0" smtClean="0">
                <a:solidFill>
                  <a:schemeClr val="bg1">
                    <a:lumMod val="85000"/>
                  </a:schemeClr>
                </a:solidFill>
              </a:rPr>
              <a:t> </a:t>
            </a:r>
            <a:r>
              <a:rPr lang="en-US" dirty="0" err="1" smtClean="0">
                <a:solidFill>
                  <a:schemeClr val="bg1">
                    <a:lumMod val="85000"/>
                  </a:schemeClr>
                </a:solidFill>
              </a:rPr>
              <a:t>w</a:t>
            </a:r>
            <a:r>
              <a:rPr lang="en-US" dirty="0" smtClean="0">
                <a:solidFill>
                  <a:schemeClr val="bg1">
                    <a:lumMod val="85000"/>
                  </a:schemeClr>
                </a:solidFill>
              </a:rPr>
              <a:t>. kickstarter.com</a:t>
            </a:r>
          </a:p>
          <a:p>
            <a:pPr lvl="1"/>
            <a:r>
              <a:rPr lang="en-US" dirty="0" smtClean="0">
                <a:solidFill>
                  <a:schemeClr val="bg1">
                    <a:lumMod val="85000"/>
                  </a:schemeClr>
                </a:solidFill>
              </a:rPr>
              <a:t>Spread the word</a:t>
            </a:r>
          </a:p>
          <a:p>
            <a:pPr lvl="2"/>
            <a:r>
              <a:rPr lang="en-US" dirty="0" smtClean="0">
                <a:solidFill>
                  <a:schemeClr val="bg1">
                    <a:lumMod val="85000"/>
                  </a:schemeClr>
                </a:solidFill>
              </a:rPr>
              <a:t>Marketing</a:t>
            </a:r>
          </a:p>
          <a:p>
            <a:pPr lvl="1"/>
            <a:r>
              <a:rPr lang="en-US" dirty="0" smtClean="0">
                <a:solidFill>
                  <a:schemeClr val="bg1">
                    <a:lumMod val="85000"/>
                  </a:schemeClr>
                </a:solidFill>
              </a:rPr>
              <a:t>Be professional</a:t>
            </a:r>
          </a:p>
          <a:p>
            <a:pPr lvl="1"/>
            <a:endParaRPr lang="en-US" dirty="0" smtClean="0"/>
          </a:p>
        </p:txBody>
      </p:sp>
    </p:spTree>
    <p:extLst>
      <p:ext uri="{BB962C8B-B14F-4D97-AF65-F5344CB8AC3E}">
        <p14:creationId xmlns:p14="http://schemas.microsoft.com/office/powerpoint/2010/main" val="11984260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We welcome you in Antwerp for  International Project Days </a:t>
            </a:r>
            <a:r>
              <a:rPr lang="en-US" i="1" dirty="0" smtClean="0"/>
              <a:t>2</a:t>
            </a:r>
            <a:endParaRPr lang="en-US" i="1" dirty="0"/>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412776"/>
            <a:ext cx="3816424" cy="2862318"/>
          </a:xfrm>
          <a:prstGeom prst="rect">
            <a:avLst/>
          </a:prstGeom>
        </p:spPr>
      </p:pic>
      <p:pic>
        <p:nvPicPr>
          <p:cNvPr id="9" name="Tijdelijke aanduiding voor inhoud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3528" y="4077072"/>
            <a:ext cx="2927987" cy="2195990"/>
          </a:xfrm>
        </p:spPr>
      </p:pic>
      <p:pic>
        <p:nvPicPr>
          <p:cNvPr id="11" name="Afbeelding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1515" y="3501008"/>
            <a:ext cx="3227851" cy="2420888"/>
          </a:xfrm>
          <a:prstGeom prst="rect">
            <a:avLst/>
          </a:prstGeom>
        </p:spPr>
      </p:pic>
      <p:pic>
        <p:nvPicPr>
          <p:cNvPr id="12" name="Afbeelding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5754" y="1638436"/>
            <a:ext cx="3251515" cy="2438636"/>
          </a:xfrm>
          <a:prstGeom prst="rect">
            <a:avLst/>
          </a:prstGeom>
        </p:spPr>
      </p:pic>
      <p:pic>
        <p:nvPicPr>
          <p:cNvPr id="13" name="Afbeelding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6020" y="3429357"/>
            <a:ext cx="2772139" cy="2079104"/>
          </a:xfrm>
          <a:prstGeom prst="rect">
            <a:avLst/>
          </a:prstGeom>
        </p:spPr>
      </p:pic>
      <p:pic>
        <p:nvPicPr>
          <p:cNvPr id="14" name="Afbeelding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7881" y="4937166"/>
            <a:ext cx="2555776" cy="1916832"/>
          </a:xfrm>
          <a:prstGeom prst="rect">
            <a:avLst/>
          </a:prstGeom>
        </p:spPr>
      </p:pic>
    </p:spTree>
    <p:extLst>
      <p:ext uri="{BB962C8B-B14F-4D97-AF65-F5344CB8AC3E}">
        <p14:creationId xmlns:p14="http://schemas.microsoft.com/office/powerpoint/2010/main" val="1382278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1268760"/>
            <a:ext cx="8435280" cy="3888432"/>
          </a:xfrm>
        </p:spPr>
        <p:txBody>
          <a:bodyPr/>
          <a:lstStyle/>
          <a:p>
            <a:r>
              <a:rPr lang="en-US" b="1" dirty="0" smtClean="0"/>
              <a:t>Mobile Chaos: Building a Hybrid Mobile App</a:t>
            </a:r>
          </a:p>
          <a:p>
            <a:endParaRPr lang="en-US" b="1" dirty="0"/>
          </a:p>
          <a:p>
            <a:pPr lvl="1"/>
            <a:endParaRPr lang="en-US" dirty="0" smtClean="0"/>
          </a:p>
        </p:txBody>
      </p:sp>
      <p:sp>
        <p:nvSpPr>
          <p:cNvPr id="4" name="Tijdelijke aanduiding voor inhoud 2"/>
          <p:cNvSpPr txBox="1">
            <a:spLocks/>
          </p:cNvSpPr>
          <p:nvPr/>
        </p:nvSpPr>
        <p:spPr bwMode="auto">
          <a:xfrm>
            <a:off x="395536" y="1844824"/>
            <a:ext cx="3746948" cy="429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Create a native (downloadable) app or simply provide a mobile Web application ?</a:t>
            </a:r>
          </a:p>
          <a:p>
            <a:endParaRPr lang="en-US" sz="1800" dirty="0" smtClean="0"/>
          </a:p>
          <a:p>
            <a:r>
              <a:rPr lang="en-US" sz="1800" dirty="0" smtClean="0"/>
              <a:t>With HTML5, the ability to interact with a phone’s core features such as the GPS, calendar, address book, accelerometer and  compass is emerging.</a:t>
            </a:r>
          </a:p>
          <a:p>
            <a:endParaRPr lang="en-US" dirty="0" smtClean="0"/>
          </a:p>
          <a:p>
            <a:endParaRPr lang="nl-NL"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447" y="1844824"/>
            <a:ext cx="4521935" cy="2628326"/>
          </a:xfrm>
          <a:prstGeom prst="rect">
            <a:avLst/>
          </a:prstGeom>
        </p:spPr>
      </p:pic>
      <p:pic>
        <p:nvPicPr>
          <p:cNvPr id="6" name="Picture 3"/>
          <p:cNvPicPr>
            <a:picLocks noChangeAspect="1"/>
          </p:cNvPicPr>
          <p:nvPr/>
        </p:nvPicPr>
        <p:blipFill>
          <a:blip r:embed="rId3"/>
          <a:stretch>
            <a:fillRect/>
          </a:stretch>
        </p:blipFill>
        <p:spPr>
          <a:xfrm>
            <a:off x="270827" y="4962881"/>
            <a:ext cx="8519994" cy="1872177"/>
          </a:xfrm>
          <a:prstGeom prst="rect">
            <a:avLst/>
          </a:prstGeom>
          <a:effectLst>
            <a:outerShdw blurRad="635000" dist="127000" dir="2700000" algn="tl" rotWithShape="0">
              <a:srgbClr val="000000"/>
            </a:outerShdw>
          </a:effectLst>
        </p:spPr>
      </p:pic>
    </p:spTree>
    <p:extLst>
      <p:ext uri="{BB962C8B-B14F-4D97-AF65-F5344CB8AC3E}">
        <p14:creationId xmlns:p14="http://schemas.microsoft.com/office/powerpoint/2010/main" val="16989740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1268760"/>
            <a:ext cx="8435280" cy="3888432"/>
          </a:xfrm>
        </p:spPr>
        <p:txBody>
          <a:bodyPr/>
          <a:lstStyle/>
          <a:p>
            <a:r>
              <a:rPr lang="en-US" b="1" dirty="0" smtClean="0"/>
              <a:t>Mobile Chaos: Building a Hybrid Mobile App</a:t>
            </a:r>
          </a:p>
          <a:p>
            <a:endParaRPr lang="en-US" b="1" dirty="0"/>
          </a:p>
          <a:p>
            <a:pPr lvl="1"/>
            <a:endParaRPr lang="en-US" dirty="0" smtClean="0"/>
          </a:p>
        </p:txBody>
      </p:sp>
      <p:sp>
        <p:nvSpPr>
          <p:cNvPr id="4" name="Tijdelijke aanduiding voor inhoud 2"/>
          <p:cNvSpPr txBox="1">
            <a:spLocks/>
          </p:cNvSpPr>
          <p:nvPr/>
        </p:nvSpPr>
        <p:spPr bwMode="auto">
          <a:xfrm>
            <a:off x="395536" y="1844824"/>
            <a:ext cx="3746948" cy="429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Create a native (downloadable) app or simply provide a mobile Web application ?</a:t>
            </a:r>
          </a:p>
          <a:p>
            <a:endParaRPr lang="en-US" sz="1800" dirty="0" smtClean="0"/>
          </a:p>
          <a:p>
            <a:r>
              <a:rPr lang="en-US" sz="1800" dirty="0" smtClean="0"/>
              <a:t>With HTML5, the ability to interact with a phone’s core features such as the GPS, calendar, address book, accelerometer and  compass is emerging.</a:t>
            </a:r>
          </a:p>
          <a:p>
            <a:endParaRPr lang="en-US" dirty="0" smtClean="0"/>
          </a:p>
          <a:p>
            <a:endParaRPr lang="nl-NL"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447" y="1844824"/>
            <a:ext cx="4521935" cy="2628326"/>
          </a:xfrm>
          <a:prstGeom prst="rect">
            <a:avLst/>
          </a:prstGeom>
        </p:spPr>
      </p:pic>
      <p:pic>
        <p:nvPicPr>
          <p:cNvPr id="6" name="Picture 3"/>
          <p:cNvPicPr>
            <a:picLocks noChangeAspect="1"/>
          </p:cNvPicPr>
          <p:nvPr/>
        </p:nvPicPr>
        <p:blipFill>
          <a:blip r:embed="rId3"/>
          <a:stretch>
            <a:fillRect/>
          </a:stretch>
        </p:blipFill>
        <p:spPr>
          <a:xfrm>
            <a:off x="270827" y="4962881"/>
            <a:ext cx="8519994" cy="1872177"/>
          </a:xfrm>
          <a:prstGeom prst="rect">
            <a:avLst/>
          </a:prstGeom>
          <a:effectLst>
            <a:outerShdw blurRad="635000" dist="127000" dir="2700000" algn="tl" rotWithShape="0">
              <a:srgbClr val="000000"/>
            </a:outerShdw>
          </a:effectLst>
        </p:spPr>
      </p:pic>
    </p:spTree>
    <p:extLst>
      <p:ext uri="{BB962C8B-B14F-4D97-AF65-F5344CB8AC3E}">
        <p14:creationId xmlns:p14="http://schemas.microsoft.com/office/powerpoint/2010/main" val="22693225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p:txBody>
          <a:bodyPr/>
          <a:lstStyle/>
          <a:p>
            <a:r>
              <a:rPr lang="en-US" b="1" dirty="0"/>
              <a:t>Mobile Chaos: Building a Hybrid Mobile App</a:t>
            </a:r>
          </a:p>
          <a:p>
            <a:endParaRPr lang="en-US" dirty="0"/>
          </a:p>
        </p:txBody>
      </p:sp>
      <p:pic>
        <p:nvPicPr>
          <p:cNvPr id="4" name="Afbeelding 3"/>
          <p:cNvPicPr>
            <a:picLocks noChangeAspect="1"/>
          </p:cNvPicPr>
          <p:nvPr/>
        </p:nvPicPr>
        <p:blipFill>
          <a:blip r:embed="rId2"/>
          <a:stretch>
            <a:fillRect/>
          </a:stretch>
        </p:blipFill>
        <p:spPr>
          <a:xfrm>
            <a:off x="750404" y="1834881"/>
            <a:ext cx="7560840" cy="4844064"/>
          </a:xfrm>
          <a:prstGeom prst="rect">
            <a:avLst/>
          </a:prstGeom>
        </p:spPr>
      </p:pic>
    </p:spTree>
    <p:extLst>
      <p:ext uri="{BB962C8B-B14F-4D97-AF65-F5344CB8AC3E}">
        <p14:creationId xmlns:p14="http://schemas.microsoft.com/office/powerpoint/2010/main" val="396518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Goal</a:t>
            </a:r>
            <a:endParaRPr lang="en-US" dirty="0"/>
          </a:p>
        </p:txBody>
      </p:sp>
      <p:sp>
        <p:nvSpPr>
          <p:cNvPr id="3" name="Tijdelijke aanduiding voor inhoud 2"/>
          <p:cNvSpPr>
            <a:spLocks noGrp="1"/>
          </p:cNvSpPr>
          <p:nvPr>
            <p:ph idx="1"/>
          </p:nvPr>
        </p:nvSpPr>
        <p:spPr>
          <a:xfrm>
            <a:off x="313184" y="980728"/>
            <a:ext cx="8435280" cy="4176464"/>
          </a:xfrm>
        </p:spPr>
        <p:txBody>
          <a:bodyPr/>
          <a:lstStyle/>
          <a:p>
            <a:r>
              <a:rPr lang="en-US" b="1" dirty="0" smtClean="0"/>
              <a:t>Building a Hybrid Mobile App</a:t>
            </a:r>
            <a:endParaRPr lang="en-US" b="1" dirty="0"/>
          </a:p>
          <a:p>
            <a:pPr lvl="1"/>
            <a:r>
              <a:rPr lang="en-US" dirty="0" smtClean="0"/>
              <a:t>Building a project “together” in an international context</a:t>
            </a:r>
          </a:p>
          <a:p>
            <a:pPr lvl="1"/>
            <a:endParaRPr lang="en-US" dirty="0" smtClean="0"/>
          </a:p>
        </p:txBody>
      </p:sp>
      <p:pic>
        <p:nvPicPr>
          <p:cNvPr id="5" name="Afbeelding 4"/>
          <p:cNvPicPr>
            <a:picLocks noChangeAspect="1"/>
          </p:cNvPicPr>
          <p:nvPr/>
        </p:nvPicPr>
        <p:blipFill>
          <a:blip r:embed="rId2"/>
          <a:stretch>
            <a:fillRect/>
          </a:stretch>
        </p:blipFill>
        <p:spPr>
          <a:xfrm>
            <a:off x="539552" y="1852108"/>
            <a:ext cx="7791450" cy="4991100"/>
          </a:xfrm>
          <a:prstGeom prst="rect">
            <a:avLst/>
          </a:prstGeom>
        </p:spPr>
      </p:pic>
    </p:spTree>
    <p:extLst>
      <p:ext uri="{BB962C8B-B14F-4D97-AF65-F5344CB8AC3E}">
        <p14:creationId xmlns:p14="http://schemas.microsoft.com/office/powerpoint/2010/main" val="2294755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AP">
      <a:dk1>
        <a:srgbClr val="3F3F3F"/>
      </a:dk1>
      <a:lt1>
        <a:srgbClr val="FFFFFF"/>
      </a:lt1>
      <a:dk2>
        <a:srgbClr val="97000C"/>
      </a:dk2>
      <a:lt2>
        <a:srgbClr val="EEECE1"/>
      </a:lt2>
      <a:accent1>
        <a:srgbClr val="BF0009"/>
      </a:accent1>
      <a:accent2>
        <a:srgbClr val="DE9700"/>
      </a:accent2>
      <a:accent3>
        <a:srgbClr val="950074"/>
      </a:accent3>
      <a:accent4>
        <a:srgbClr val="50A0AD"/>
      </a:accent4>
      <a:accent5>
        <a:srgbClr val="62985B"/>
      </a:accent5>
      <a:accent6>
        <a:srgbClr val="7F6E68"/>
      </a:accent6>
      <a:hlink>
        <a:srgbClr val="7F7F7F"/>
      </a:hlink>
      <a:folHlink>
        <a:srgbClr val="7F7F7F"/>
      </a:folHlink>
    </a:clrScheme>
    <a:fontScheme name="Kantoor - klassiek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1D88A31430F549A636C827C05CBF36" ma:contentTypeVersion="1" ma:contentTypeDescription="Een nieuw document maken." ma:contentTypeScope="" ma:versionID="89794cb1043ba1b9289b4e22e1c5baa5">
  <xsd:schema xmlns:xsd="http://www.w3.org/2001/XMLSchema" xmlns:xs="http://www.w3.org/2001/XMLSchema" xmlns:p="http://schemas.microsoft.com/office/2006/metadata/properties" xmlns:ns3="2f4b44eb-405a-46b3-ba55-188668633aa9" targetNamespace="http://schemas.microsoft.com/office/2006/metadata/properties" ma:root="true" ma:fieldsID="0b1df69134b55fe00eea034be9a12137" ns3:_="">
    <xsd:import namespace="2f4b44eb-405a-46b3-ba55-188668633aa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4b44eb-405a-46b3-ba55-188668633aa9"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A7EC39-02B6-406C-93A6-BE88DB2760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4b44eb-405a-46b3-ba55-188668633a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AF9915-4282-465F-8EF6-E49DF2707569}">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2f4b44eb-405a-46b3-ba55-188668633aa9"/>
    <ds:schemaRef ds:uri="http://www.w3.org/XML/1998/namespace"/>
  </ds:schemaRefs>
</ds:datastoreItem>
</file>

<file path=customXml/itemProps3.xml><?xml version="1.0" encoding="utf-8"?>
<ds:datastoreItem xmlns:ds="http://schemas.openxmlformats.org/officeDocument/2006/customXml" ds:itemID="{D1681255-1CB4-436E-AE89-5BD0D39A2B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12428</TotalTime>
  <Words>1805</Words>
  <Application>Microsoft Office PowerPoint</Application>
  <PresentationFormat>Diavoorstelling (4:3)</PresentationFormat>
  <Paragraphs>357</Paragraphs>
  <Slides>50</Slides>
  <Notes>7</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50</vt:i4>
      </vt:variant>
    </vt:vector>
  </HeadingPairs>
  <TitlesOfParts>
    <vt:vector size="58" baseType="lpstr">
      <vt:lpstr>ＭＳ Ｐゴシック</vt:lpstr>
      <vt:lpstr>Arial</vt:lpstr>
      <vt:lpstr>Calibri</vt:lpstr>
      <vt:lpstr>Gill Sans MT</vt:lpstr>
      <vt:lpstr>Helvetica</vt:lpstr>
      <vt:lpstr>Symbol</vt:lpstr>
      <vt:lpstr>Times</vt:lpstr>
      <vt:lpstr>Kantoorthema</vt:lpstr>
      <vt:lpstr>Project ICT 4</vt:lpstr>
      <vt:lpstr>Agenda</vt:lpstr>
      <vt:lpstr>History</vt:lpstr>
      <vt:lpstr>Last year projects</vt:lpstr>
      <vt:lpstr>Goal</vt:lpstr>
      <vt:lpstr>Goal</vt:lpstr>
      <vt:lpstr>Goal</vt:lpstr>
      <vt:lpstr>Goal</vt:lpstr>
      <vt:lpstr>Goal</vt:lpstr>
      <vt:lpstr>Goal</vt:lpstr>
      <vt:lpstr>Goal</vt:lpstr>
      <vt:lpstr>… After the Eureka Moment</vt:lpstr>
      <vt:lpstr>HOW – Process Tools</vt:lpstr>
      <vt:lpstr>We’re losing the relay race</vt:lpstr>
      <vt:lpstr>Agile Software Development</vt:lpstr>
      <vt:lpstr>What makes a project “Agile”</vt:lpstr>
      <vt:lpstr>What makes a project “Agile”– cont’d</vt:lpstr>
      <vt:lpstr>Traditional Project</vt:lpstr>
      <vt:lpstr>Agile Project</vt:lpstr>
      <vt:lpstr>Agile Project – cont’d</vt:lpstr>
      <vt:lpstr>Agile Project : process</vt:lpstr>
      <vt:lpstr>Agile Project : Iteration or sprint</vt:lpstr>
      <vt:lpstr>Agile Project : Iteration &gt; Kick off</vt:lpstr>
      <vt:lpstr>Product backlog  &amp; iteration ( sprint ) backlog</vt:lpstr>
      <vt:lpstr>Evaluation</vt:lpstr>
      <vt:lpstr>Roll: Customer ( stakeholder) &amp; Product Owner</vt:lpstr>
      <vt:lpstr>Roll: Development Team</vt:lpstr>
      <vt:lpstr>Roll: Development Team </vt:lpstr>
      <vt:lpstr>Organization</vt:lpstr>
      <vt:lpstr>( Agile ) Requirements</vt:lpstr>
      <vt:lpstr>Milestones</vt:lpstr>
      <vt:lpstr>Milestones</vt:lpstr>
      <vt:lpstr>Milestones</vt:lpstr>
      <vt:lpstr>Milestones</vt:lpstr>
      <vt:lpstr>Using tools to manage your project management</vt:lpstr>
      <vt:lpstr>How Development Stage look like</vt:lpstr>
      <vt:lpstr>Case study : Orienteering trainer</vt:lpstr>
      <vt:lpstr>Case study : Memory Game</vt:lpstr>
      <vt:lpstr>What about making an app ourselves</vt:lpstr>
      <vt:lpstr>Reading out accelerometer data</vt:lpstr>
      <vt:lpstr>Update UI with accelerometer data</vt:lpstr>
      <vt:lpstr>Update UI with accelerometer data cont’d</vt:lpstr>
      <vt:lpstr>Update UI with accelerometer data cont’d</vt:lpstr>
      <vt:lpstr>Develop a circle object</vt:lpstr>
      <vt:lpstr>Develop a circle object</vt:lpstr>
      <vt:lpstr>Do some “fun” stuff with accelerometerdata</vt:lpstr>
      <vt:lpstr>Collision detection</vt:lpstr>
      <vt:lpstr>Implementation</vt:lpstr>
      <vt:lpstr>Deploy to device</vt:lpstr>
      <vt:lpstr>We welcome you in Antwerp for  International Project Days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Yves Masset</dc:creator>
  <cp:lastModifiedBy>Tom Peeters</cp:lastModifiedBy>
  <cp:revision>143</cp:revision>
  <dcterms:created xsi:type="dcterms:W3CDTF">2013-03-08T10:37:44Z</dcterms:created>
  <dcterms:modified xsi:type="dcterms:W3CDTF">2014-01-06T23:50:52Z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0x010100801D88A31430F549A636C827C05CBF36</vt:lpwstr>
  </property>
  <property fmtid="{D5CDD505-2E9C-101B-9397-08002B2CF9AE}" pid="3" name="IsMyDocuments">
    <vt:bool>true</vt:bool>
  </property>
</Properties>
</file>